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57" r:id="rId3"/>
    <p:sldId id="261" r:id="rId4"/>
    <p:sldId id="262" r:id="rId5"/>
    <p:sldId id="263" r:id="rId6"/>
    <p:sldId id="264" r:id="rId7"/>
    <p:sldId id="265" r:id="rId8"/>
    <p:sldId id="267" r:id="rId9"/>
    <p:sldId id="292" r:id="rId10"/>
    <p:sldId id="268" r:id="rId11"/>
    <p:sldId id="269" r:id="rId12"/>
    <p:sldId id="271" r:id="rId13"/>
    <p:sldId id="272" r:id="rId14"/>
    <p:sldId id="273" r:id="rId15"/>
    <p:sldId id="274" r:id="rId16"/>
    <p:sldId id="275" r:id="rId17"/>
    <p:sldId id="276" r:id="rId18"/>
    <p:sldId id="277" r:id="rId19"/>
    <p:sldId id="270" r:id="rId20"/>
    <p:sldId id="299" r:id="rId21"/>
    <p:sldId id="300" r:id="rId22"/>
    <p:sldId id="301" r:id="rId23"/>
    <p:sldId id="302" r:id="rId24"/>
    <p:sldId id="303" r:id="rId25"/>
    <p:sldId id="304" r:id="rId26"/>
    <p:sldId id="305" r:id="rId27"/>
    <p:sldId id="309" r:id="rId28"/>
    <p:sldId id="310" r:id="rId29"/>
    <p:sldId id="311" r:id="rId30"/>
    <p:sldId id="285" r:id="rId31"/>
    <p:sldId id="256" r:id="rId32"/>
    <p:sldId id="286" r:id="rId33"/>
    <p:sldId id="287" r:id="rId34"/>
    <p:sldId id="312" r:id="rId35"/>
    <p:sldId id="293" r:id="rId36"/>
    <p:sldId id="294" r:id="rId37"/>
    <p:sldId id="295" r:id="rId38"/>
    <p:sldId id="296" r:id="rId39"/>
    <p:sldId id="297" r:id="rId40"/>
    <p:sldId id="298" r:id="rId41"/>
    <p:sldId id="308" r:id="rId42"/>
    <p:sldId id="313" r:id="rId43"/>
    <p:sldId id="314" r:id="rId44"/>
    <p:sldId id="28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8" d="100"/>
          <a:sy n="88" d="100"/>
        </p:scale>
        <p:origin x="46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C38DC1F-B3A0-4880-B390-B7047C16692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574886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38DC1F-B3A0-4880-B390-B7047C16692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175772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38DC1F-B3A0-4880-B390-B7047C16692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342442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C38DC1F-B3A0-4880-B390-B7047C16692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19930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38DC1F-B3A0-4880-B390-B7047C16692A}" type="datetimeFigureOut">
              <a:rPr lang="en-US" smtClean="0"/>
              <a:t>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3546934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C38DC1F-B3A0-4880-B390-B7047C16692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56616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C38DC1F-B3A0-4880-B390-B7047C16692A}" type="datetimeFigureOut">
              <a:rPr lang="en-US" smtClean="0"/>
              <a:t>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78809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38DC1F-B3A0-4880-B390-B7047C16692A}" type="datetimeFigureOut">
              <a:rPr lang="en-US" smtClean="0"/>
              <a:t>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1633485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38DC1F-B3A0-4880-B390-B7047C16692A}" type="datetimeFigureOut">
              <a:rPr lang="en-US" smtClean="0"/>
              <a:t>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856243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38DC1F-B3A0-4880-B390-B7047C16692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2018594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C38DC1F-B3A0-4880-B390-B7047C16692A}" type="datetimeFigureOut">
              <a:rPr lang="en-US" smtClean="0"/>
              <a:t>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393219-E768-476B-BFFC-55B53B15D5C4}" type="slidenum">
              <a:rPr lang="en-US" smtClean="0"/>
              <a:t>‹#›</a:t>
            </a:fld>
            <a:endParaRPr lang="en-US"/>
          </a:p>
        </p:txBody>
      </p:sp>
    </p:spTree>
    <p:extLst>
      <p:ext uri="{BB962C8B-B14F-4D97-AF65-F5344CB8AC3E}">
        <p14:creationId xmlns:p14="http://schemas.microsoft.com/office/powerpoint/2010/main" val="4036779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8DC1F-B3A0-4880-B390-B7047C16692A}" type="datetimeFigureOut">
              <a:rPr lang="en-US" smtClean="0"/>
              <a:t>1/7/2022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393219-E768-476B-BFFC-55B53B15D5C4}" type="slidenum">
              <a:rPr lang="en-US" smtClean="0"/>
              <a:t>‹#›</a:t>
            </a:fld>
            <a:endParaRPr lang="en-US"/>
          </a:p>
        </p:txBody>
      </p:sp>
    </p:spTree>
    <p:extLst>
      <p:ext uri="{BB962C8B-B14F-4D97-AF65-F5344CB8AC3E}">
        <p14:creationId xmlns:p14="http://schemas.microsoft.com/office/powerpoint/2010/main" val="3237827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emf"/><Relationship Id="rId4" Type="http://schemas.openxmlformats.org/officeDocument/2006/relationships/image" Target="../media/image7.emf"/></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emf"/><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gif"/><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oi.org/10.1007/s10462-021-10061-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669" y="-636768"/>
            <a:ext cx="9144000" cy="2387600"/>
          </a:xfrm>
        </p:spPr>
        <p:txBody>
          <a:bodyPr>
            <a:normAutofit/>
          </a:bodyPr>
          <a:lstStyle/>
          <a:p>
            <a:r>
              <a:rPr lang="en-US" sz="5400" dirty="0" smtClean="0">
                <a:latin typeface="Times New Roman" panose="02020603050405020304" pitchFamily="18" charset="0"/>
                <a:ea typeface="Tahoma" panose="020B0604030504040204" pitchFamily="34" charset="0"/>
                <a:cs typeface="Times New Roman" panose="02020603050405020304" pitchFamily="18" charset="0"/>
              </a:rPr>
              <a:t>End-Semester Dissertation</a:t>
            </a:r>
            <a:br>
              <a:rPr lang="en-US" sz="5400" dirty="0" smtClean="0">
                <a:latin typeface="Times New Roman" panose="02020603050405020304" pitchFamily="18" charset="0"/>
                <a:ea typeface="Tahoma" panose="020B0604030504040204" pitchFamily="34" charset="0"/>
                <a:cs typeface="Times New Roman" panose="02020603050405020304" pitchFamily="18" charset="0"/>
              </a:rPr>
            </a:br>
            <a:r>
              <a:rPr lang="en-US" sz="5400" dirty="0" smtClean="0">
                <a:latin typeface="Times New Roman" panose="02020603050405020304" pitchFamily="18" charset="0"/>
                <a:ea typeface="Tahoma" panose="020B0604030504040204" pitchFamily="34" charset="0"/>
                <a:cs typeface="Times New Roman" panose="02020603050405020304" pitchFamily="18" charset="0"/>
              </a:rPr>
              <a:t>Evaluation 2021-22</a:t>
            </a:r>
            <a:endParaRPr lang="en-US" sz="5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ubtitle 2"/>
          <p:cNvSpPr>
            <a:spLocks noGrp="1"/>
          </p:cNvSpPr>
          <p:nvPr>
            <p:ph type="subTitle" idx="1"/>
          </p:nvPr>
        </p:nvSpPr>
        <p:spPr>
          <a:xfrm>
            <a:off x="1593669" y="1816781"/>
            <a:ext cx="9144000" cy="1655762"/>
          </a:xfrm>
        </p:spPr>
        <p:txBody>
          <a:bodyPr/>
          <a:lstStyle/>
          <a:p>
            <a:r>
              <a:rPr lang="en-US" dirty="0" smtClean="0">
                <a:latin typeface="Times New Roman" panose="02020603050405020304" pitchFamily="18" charset="0"/>
                <a:cs typeface="Times New Roman" panose="02020603050405020304" pitchFamily="18" charset="0"/>
              </a:rPr>
              <a:t>Presented By: Anindya Ghosal</a:t>
            </a:r>
          </a:p>
          <a:p>
            <a:r>
              <a:rPr lang="en-US" dirty="0" smtClean="0">
                <a:latin typeface="Times New Roman" panose="02020603050405020304" pitchFamily="18" charset="0"/>
                <a:cs typeface="Times New Roman" panose="02020603050405020304" pitchFamily="18" charset="0"/>
              </a:rPr>
              <a:t>Roll No: 2020PSP3007</a:t>
            </a:r>
          </a:p>
          <a:p>
            <a:r>
              <a:rPr lang="en-US" dirty="0" smtClean="0">
                <a:latin typeface="Times New Roman" panose="02020603050405020304" pitchFamily="18" charset="0"/>
                <a:cs typeface="Times New Roman" panose="02020603050405020304" pitchFamily="18" charset="0"/>
              </a:rPr>
              <a:t>Branch: </a:t>
            </a:r>
            <a:r>
              <a:rPr lang="en-US" dirty="0" err="1" smtClean="0">
                <a:latin typeface="Times New Roman" panose="02020603050405020304" pitchFamily="18" charset="0"/>
                <a:cs typeface="Times New Roman" panose="02020603050405020304" pitchFamily="18" charset="0"/>
              </a:rPr>
              <a:t>MTech</a:t>
            </a:r>
            <a:r>
              <a:rPr lang="en-US" dirty="0" smtClean="0">
                <a:latin typeface="Times New Roman" panose="02020603050405020304" pitchFamily="18" charset="0"/>
                <a:cs typeface="Times New Roman" panose="02020603050405020304" pitchFamily="18" charset="0"/>
              </a:rPr>
              <a:t> (Signal Processing)</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31177" y="3239589"/>
            <a:ext cx="612212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         Supervisor: Prof. Jyotsna Singh</a:t>
            </a:r>
            <a:endParaRPr lang="en-US" sz="2400" dirty="0">
              <a:latin typeface="Times New Roman" panose="02020603050405020304" pitchFamily="18" charset="0"/>
              <a:cs typeface="Times New Roman" panose="02020603050405020304" pitchFamily="18" charset="0"/>
            </a:endParaRPr>
          </a:p>
        </p:txBody>
      </p:sp>
      <p:pic>
        <p:nvPicPr>
          <p:cNvPr id="6" name="image1.jpeg"/>
          <p:cNvPicPr/>
          <p:nvPr/>
        </p:nvPicPr>
        <p:blipFill>
          <a:blip r:embed="rId2" cstate="print"/>
          <a:stretch>
            <a:fillRect/>
          </a:stretch>
        </p:blipFill>
        <p:spPr>
          <a:xfrm>
            <a:off x="5155067" y="3701254"/>
            <a:ext cx="1672454" cy="1637100"/>
          </a:xfrm>
          <a:prstGeom prst="rect">
            <a:avLst/>
          </a:prstGeom>
        </p:spPr>
      </p:pic>
      <p:sp>
        <p:nvSpPr>
          <p:cNvPr id="7" name="TextBox 6"/>
          <p:cNvSpPr txBox="1"/>
          <p:nvPr/>
        </p:nvSpPr>
        <p:spPr>
          <a:xfrm>
            <a:off x="3605349" y="5338354"/>
            <a:ext cx="4771890"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Division of Electronics &amp; Communication Engineering NETAJI SUBHAS UNIVERSITY OFTECHNOLOGY</a:t>
            </a:r>
          </a:p>
          <a:p>
            <a:pPr algn="ctr"/>
            <a:r>
              <a:rPr lang="en-US" sz="2000" dirty="0">
                <a:latin typeface="Times New Roman" panose="02020603050405020304" pitchFamily="18" charset="0"/>
                <a:cs typeface="Times New Roman" panose="02020603050405020304" pitchFamily="18" charset="0"/>
              </a:rPr>
              <a:t>(Formerly NSIT) NEW DELHI-110078</a:t>
            </a:r>
          </a:p>
        </p:txBody>
      </p:sp>
    </p:spTree>
    <p:extLst>
      <p:ext uri="{BB962C8B-B14F-4D97-AF65-F5344CB8AC3E}">
        <p14:creationId xmlns:p14="http://schemas.microsoft.com/office/powerpoint/2010/main" val="6834395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Reinforcement Learning in Depth:</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000" dirty="0" smtClean="0">
                <a:latin typeface="Times New Roman" panose="02020603050405020304" pitchFamily="18" charset="0"/>
                <a:cs typeface="Times New Roman" panose="02020603050405020304" pitchFamily="18" charset="0"/>
              </a:rPr>
              <a:t>Reinforcement learning (RL) </a:t>
            </a:r>
            <a:r>
              <a:rPr lang="en-US" sz="2000" dirty="0">
                <a:latin typeface="Times New Roman" panose="02020603050405020304" pitchFamily="18" charset="0"/>
                <a:cs typeface="Times New Roman" panose="02020603050405020304" pitchFamily="18" charset="0"/>
              </a:rPr>
              <a:t>is learning what to do—how to map situations to </a:t>
            </a:r>
            <a:r>
              <a:rPr lang="en-US" sz="2000" dirty="0" smtClean="0">
                <a:latin typeface="Times New Roman" panose="02020603050405020304" pitchFamily="18" charset="0"/>
                <a:cs typeface="Times New Roman" panose="02020603050405020304" pitchFamily="18" charset="0"/>
              </a:rPr>
              <a:t>actions—so as </a:t>
            </a:r>
            <a:r>
              <a:rPr lang="en-US" sz="2000" dirty="0">
                <a:latin typeface="Times New Roman" panose="02020603050405020304" pitchFamily="18" charset="0"/>
                <a:cs typeface="Times New Roman" panose="02020603050405020304" pitchFamily="18" charset="0"/>
              </a:rPr>
              <a:t>to maximize a numerical reward signal.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learner is not told which actions </a:t>
            </a:r>
            <a:r>
              <a:rPr lang="en-US" sz="2000" dirty="0" smtClean="0">
                <a:latin typeface="Times New Roman" panose="02020603050405020304" pitchFamily="18" charset="0"/>
                <a:cs typeface="Times New Roman" panose="02020603050405020304" pitchFamily="18" charset="0"/>
              </a:rPr>
              <a:t>to take</a:t>
            </a:r>
            <a:r>
              <a:rPr lang="en-US" sz="2000" dirty="0">
                <a:latin typeface="Times New Roman" panose="02020603050405020304" pitchFamily="18" charset="0"/>
                <a:cs typeface="Times New Roman" panose="02020603050405020304" pitchFamily="18" charset="0"/>
              </a:rPr>
              <a:t>, but instead must discover which actions yield the most reward by trying them</a:t>
            </a:r>
            <a:r>
              <a:rPr lang="en-US" dirty="0" smtClean="0"/>
              <a:t>.</a:t>
            </a:r>
          </a:p>
          <a:p>
            <a:r>
              <a:rPr lang="en-US" sz="2000" dirty="0">
                <a:latin typeface="Times New Roman" panose="02020603050405020304" pitchFamily="18" charset="0"/>
                <a:cs typeface="Times New Roman" panose="02020603050405020304" pitchFamily="18" charset="0"/>
              </a:rPr>
              <a:t>Though both supervised and reinforcement learning use mapping between input and output, unlike supervised learning where the feedback provided to the agent is </a:t>
            </a:r>
            <a:r>
              <a:rPr lang="en-US" sz="2000" b="1" dirty="0">
                <a:latin typeface="Times New Roman" panose="02020603050405020304" pitchFamily="18" charset="0"/>
                <a:cs typeface="Times New Roman" panose="02020603050405020304" pitchFamily="18" charset="0"/>
              </a:rPr>
              <a:t>correct set of actions</a:t>
            </a:r>
            <a:r>
              <a:rPr lang="en-US" sz="2000" dirty="0">
                <a:latin typeface="Times New Roman" panose="02020603050405020304" pitchFamily="18" charset="0"/>
                <a:cs typeface="Times New Roman" panose="02020603050405020304" pitchFamily="18" charset="0"/>
              </a:rPr>
              <a:t> for performing a task, reinforcement learning uses </a:t>
            </a:r>
            <a:r>
              <a:rPr lang="en-US" sz="2000" b="1" dirty="0">
                <a:latin typeface="Times New Roman" panose="02020603050405020304" pitchFamily="18" charset="0"/>
                <a:cs typeface="Times New Roman" panose="02020603050405020304" pitchFamily="18" charset="0"/>
              </a:rPr>
              <a:t>rewards and punishments</a:t>
            </a:r>
            <a:r>
              <a:rPr lang="en-US" sz="2000" dirty="0">
                <a:latin typeface="Times New Roman" panose="02020603050405020304" pitchFamily="18" charset="0"/>
                <a:cs typeface="Times New Roman" panose="02020603050405020304" pitchFamily="18" charset="0"/>
              </a:rPr>
              <a:t> as signals for positive and negative behavior</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As compared to unsupervised learning, reinforcement learning is different in terms of goals. While the goal in unsupervised learning is to find similarities and differences between data points, in the case of reinforcement learning the goal is to find a suitable action model that would maximize the </a:t>
            </a:r>
            <a:r>
              <a:rPr lang="en-US" sz="2000" b="1" dirty="0">
                <a:latin typeface="Times New Roman" panose="02020603050405020304" pitchFamily="18" charset="0"/>
                <a:cs typeface="Times New Roman" panose="02020603050405020304" pitchFamily="18" charset="0"/>
              </a:rPr>
              <a:t>total cumulative reward</a:t>
            </a:r>
            <a:r>
              <a:rPr lang="en-US" sz="2000" dirty="0">
                <a:latin typeface="Times New Roman" panose="02020603050405020304" pitchFamily="18" charset="0"/>
                <a:cs typeface="Times New Roman" panose="02020603050405020304" pitchFamily="18" charset="0"/>
              </a:rPr>
              <a:t> of the </a:t>
            </a:r>
            <a:r>
              <a:rPr lang="en-US" sz="2000" dirty="0" smtClean="0">
                <a:latin typeface="Times New Roman" panose="02020603050405020304" pitchFamily="18" charset="0"/>
                <a:cs typeface="Times New Roman" panose="02020603050405020304" pitchFamily="18" charset="0"/>
              </a:rPr>
              <a:t>agent.</a:t>
            </a:r>
          </a:p>
          <a:p>
            <a:pPr marL="0" indent="0">
              <a:buNone/>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74339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3638" y="348343"/>
            <a:ext cx="8708471" cy="3613535"/>
          </a:xfrm>
        </p:spPr>
      </p:pic>
      <p:sp>
        <p:nvSpPr>
          <p:cNvPr id="5" name="TextBox 4"/>
          <p:cNvSpPr txBox="1"/>
          <p:nvPr/>
        </p:nvSpPr>
        <p:spPr>
          <a:xfrm>
            <a:off x="879566" y="4232365"/>
            <a:ext cx="11312434" cy="2062103"/>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The following are couple of terminologies when it comes to Reinforcement Learning:</a:t>
            </a:r>
          </a:p>
          <a:p>
            <a:pPr lvl="2"/>
            <a:r>
              <a:rPr lang="en-US" b="1" dirty="0">
                <a:latin typeface="Times New Roman" panose="02020603050405020304" pitchFamily="18" charset="0"/>
                <a:cs typeface="Times New Roman" panose="02020603050405020304" pitchFamily="18" charset="0"/>
              </a:rPr>
              <a:t>Environment — </a:t>
            </a:r>
            <a:r>
              <a:rPr lang="en-US" dirty="0">
                <a:latin typeface="Times New Roman" panose="02020603050405020304" pitchFamily="18" charset="0"/>
                <a:cs typeface="Times New Roman" panose="02020603050405020304" pitchFamily="18" charset="0"/>
              </a:rPr>
              <a:t>Physical world in which the agent operates</a:t>
            </a:r>
          </a:p>
          <a:p>
            <a:pPr lvl="2"/>
            <a:r>
              <a:rPr lang="en-US" b="1" dirty="0">
                <a:latin typeface="Times New Roman" panose="02020603050405020304" pitchFamily="18" charset="0"/>
                <a:cs typeface="Times New Roman" panose="02020603050405020304" pitchFamily="18" charset="0"/>
              </a:rPr>
              <a:t>State — </a:t>
            </a:r>
            <a:r>
              <a:rPr lang="en-US" dirty="0">
                <a:latin typeface="Times New Roman" panose="02020603050405020304" pitchFamily="18" charset="0"/>
                <a:cs typeface="Times New Roman" panose="02020603050405020304" pitchFamily="18" charset="0"/>
              </a:rPr>
              <a:t>Current situation of the agent</a:t>
            </a:r>
          </a:p>
          <a:p>
            <a:pPr lvl="2"/>
            <a:r>
              <a:rPr lang="en-US" b="1" dirty="0">
                <a:latin typeface="Times New Roman" panose="02020603050405020304" pitchFamily="18" charset="0"/>
                <a:cs typeface="Times New Roman" panose="02020603050405020304" pitchFamily="18" charset="0"/>
              </a:rPr>
              <a:t>Reward — </a:t>
            </a:r>
            <a:r>
              <a:rPr lang="en-US" dirty="0">
                <a:latin typeface="Times New Roman" panose="02020603050405020304" pitchFamily="18" charset="0"/>
                <a:cs typeface="Times New Roman" panose="02020603050405020304" pitchFamily="18" charset="0"/>
              </a:rPr>
              <a:t>Feedback from the environment</a:t>
            </a:r>
          </a:p>
          <a:p>
            <a:pPr lvl="2"/>
            <a:r>
              <a:rPr lang="en-US" b="1" dirty="0">
                <a:latin typeface="Times New Roman" panose="02020603050405020304" pitchFamily="18" charset="0"/>
                <a:cs typeface="Times New Roman" panose="02020603050405020304" pitchFamily="18" charset="0"/>
              </a:rPr>
              <a:t>Policy — </a:t>
            </a:r>
            <a:r>
              <a:rPr lang="en-US" dirty="0">
                <a:latin typeface="Times New Roman" panose="02020603050405020304" pitchFamily="18" charset="0"/>
                <a:cs typeface="Times New Roman" panose="02020603050405020304" pitchFamily="18" charset="0"/>
              </a:rPr>
              <a:t>Method to map agent’s state to actions</a:t>
            </a:r>
          </a:p>
          <a:p>
            <a:pPr lvl="2"/>
            <a:r>
              <a:rPr lang="en-US" b="1" dirty="0">
                <a:latin typeface="Times New Roman" panose="02020603050405020304" pitchFamily="18" charset="0"/>
                <a:cs typeface="Times New Roman" panose="02020603050405020304" pitchFamily="18" charset="0"/>
              </a:rPr>
              <a:t>Value — </a:t>
            </a:r>
            <a:r>
              <a:rPr lang="en-US" dirty="0">
                <a:latin typeface="Times New Roman" panose="02020603050405020304" pitchFamily="18" charset="0"/>
                <a:cs typeface="Times New Roman" panose="02020603050405020304" pitchFamily="18" charset="0"/>
              </a:rPr>
              <a:t>Future reward that an agent would receive by taking an action in a particular state</a:t>
            </a:r>
          </a:p>
          <a:p>
            <a:r>
              <a:rPr lang="en-US" dirty="0" smtClean="0"/>
              <a:t>	</a:t>
            </a:r>
            <a:r>
              <a:rPr lang="en-US" b="1" dirty="0" smtClean="0">
                <a:latin typeface="Times New Roman" panose="02020603050405020304" pitchFamily="18" charset="0"/>
                <a:cs typeface="Times New Roman" panose="02020603050405020304" pitchFamily="18" charset="0"/>
              </a:rPr>
              <a:t>Agent — </a:t>
            </a:r>
            <a:r>
              <a:rPr lang="en-US" dirty="0" smtClean="0">
                <a:latin typeface="Times New Roman" panose="02020603050405020304" pitchFamily="18" charset="0"/>
                <a:cs typeface="Times New Roman" panose="02020603050405020304" pitchFamily="18" charset="0"/>
              </a:rPr>
              <a:t>The main working entity of the reinforcement learning paradigm</a:t>
            </a:r>
            <a:endParaRPr lang="en-US" dirty="0"/>
          </a:p>
        </p:txBody>
      </p:sp>
    </p:spTree>
    <p:extLst>
      <p:ext uri="{BB962C8B-B14F-4D97-AF65-F5344CB8AC3E}">
        <p14:creationId xmlns:p14="http://schemas.microsoft.com/office/powerpoint/2010/main" val="31478288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8375469" cy="740864"/>
          </a:xfrm>
        </p:spPr>
        <p:txBody>
          <a:bodyPr>
            <a:normAutofit/>
          </a:bodyPr>
          <a:lstStyle/>
          <a:p>
            <a:r>
              <a:rPr lang="en-US" sz="4000" dirty="0" smtClean="0">
                <a:latin typeface="Times New Roman" panose="02020603050405020304" pitchFamily="18" charset="0"/>
                <a:cs typeface="Times New Roman" panose="02020603050405020304" pitchFamily="18" charset="0"/>
              </a:rPr>
              <a:t>Markov Decision Process</a:t>
            </a:r>
            <a:endParaRPr lang="en-US" sz="40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637212"/>
            <a:ext cx="10515600" cy="4351338"/>
          </a:xfrm>
        </p:spPr>
        <p:txBody>
          <a:bodyPr>
            <a:normAutofit/>
          </a:bodyPr>
          <a:lstStyle/>
          <a:p>
            <a:r>
              <a:rPr lang="en-US" sz="2000" dirty="0">
                <a:latin typeface="Times New Roman" panose="02020603050405020304" pitchFamily="18" charset="0"/>
                <a:cs typeface="Times New Roman" panose="02020603050405020304" pitchFamily="18" charset="0"/>
              </a:rPr>
              <a:t>The standard theory of RL is </a:t>
            </a:r>
            <a:r>
              <a:rPr lang="en-US" sz="2000" dirty="0" smtClean="0">
                <a:latin typeface="Times New Roman" panose="02020603050405020304" pitchFamily="18" charset="0"/>
                <a:cs typeface="Times New Roman" panose="02020603050405020304" pitchFamily="18" charset="0"/>
              </a:rPr>
              <a:t>defined </a:t>
            </a:r>
            <a:r>
              <a:rPr lang="en-US" sz="2000" dirty="0">
                <a:latin typeface="Times New Roman" panose="02020603050405020304" pitchFamily="18" charset="0"/>
                <a:cs typeface="Times New Roman" panose="02020603050405020304" pitchFamily="18" charset="0"/>
              </a:rPr>
              <a:t>by a Markov Decision Process (MDP), which is </a:t>
            </a:r>
            <a:r>
              <a:rPr lang="en-US" sz="2000" dirty="0" smtClean="0">
                <a:latin typeface="Times New Roman" panose="02020603050405020304" pitchFamily="18" charset="0"/>
                <a:cs typeface="Times New Roman" panose="02020603050405020304" pitchFamily="18" charset="0"/>
              </a:rPr>
              <a:t>an extension </a:t>
            </a:r>
            <a:r>
              <a:rPr lang="en-US" sz="2000" dirty="0">
                <a:latin typeface="Times New Roman" panose="02020603050405020304" pitchFamily="18" charset="0"/>
                <a:cs typeface="Times New Roman" panose="02020603050405020304" pitchFamily="18" charset="0"/>
              </a:rPr>
              <a:t>of the Markov process (also known as the Markov chain).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Mathematically</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Markov </a:t>
            </a:r>
            <a:r>
              <a:rPr lang="en-US" sz="2000" dirty="0">
                <a:latin typeface="Times New Roman" panose="02020603050405020304" pitchFamily="18" charset="0"/>
                <a:cs typeface="Times New Roman" panose="02020603050405020304" pitchFamily="18" charset="0"/>
              </a:rPr>
              <a:t>process is a discrete-time stochastic process whose conditional probability </a:t>
            </a:r>
            <a:r>
              <a:rPr lang="en-US" sz="2000" dirty="0" smtClean="0">
                <a:latin typeface="Times New Roman" panose="02020603050405020304" pitchFamily="18" charset="0"/>
                <a:cs typeface="Times New Roman" panose="02020603050405020304" pitchFamily="18" charset="0"/>
              </a:rPr>
              <a:t>distribution of </a:t>
            </a:r>
            <a:r>
              <a:rPr lang="en-US" sz="2000" dirty="0">
                <a:latin typeface="Times New Roman" panose="02020603050405020304" pitchFamily="18" charset="0"/>
                <a:cs typeface="Times New Roman" panose="02020603050405020304" pitchFamily="18" charset="0"/>
              </a:rPr>
              <a:t>the future states only depends upon the present state and it provides a framework </a:t>
            </a:r>
            <a:r>
              <a:rPr lang="en-US" sz="2000" dirty="0" smtClean="0">
                <a:latin typeface="Times New Roman" panose="02020603050405020304" pitchFamily="18" charset="0"/>
                <a:cs typeface="Times New Roman" panose="02020603050405020304" pitchFamily="18" charset="0"/>
              </a:rPr>
              <a:t>to model </a:t>
            </a:r>
            <a:r>
              <a:rPr lang="en-US" sz="2000" dirty="0">
                <a:latin typeface="Times New Roman" panose="02020603050405020304" pitchFamily="18" charset="0"/>
                <a:cs typeface="Times New Roman" panose="02020603050405020304" pitchFamily="18" charset="0"/>
              </a:rPr>
              <a:t>decision-making situations</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An MDP is typically </a:t>
            </a:r>
            <a:r>
              <a:rPr lang="en-US" sz="2000" dirty="0" smtClean="0">
                <a:latin typeface="Times New Roman" panose="02020603050405020304" pitchFamily="18" charset="0"/>
                <a:cs typeface="Times New Roman" panose="02020603050405020304" pitchFamily="18" charset="0"/>
              </a:rPr>
              <a:t>defined </a:t>
            </a:r>
            <a:r>
              <a:rPr lang="en-US" sz="2000" dirty="0">
                <a:latin typeface="Times New Roman" panose="02020603050405020304" pitchFamily="18" charset="0"/>
                <a:cs typeface="Times New Roman" panose="02020603050405020304" pitchFamily="18" charset="0"/>
              </a:rPr>
              <a:t>by </a:t>
            </a:r>
            <a:r>
              <a:rPr lang="en-US" sz="2000" dirty="0" smtClean="0">
                <a:latin typeface="Times New Roman" panose="02020603050405020304" pitchFamily="18" charset="0"/>
                <a:cs typeface="Times New Roman" panose="02020603050405020304" pitchFamily="18" charset="0"/>
              </a:rPr>
              <a:t>five </a:t>
            </a:r>
            <a:r>
              <a:rPr lang="en-US" sz="2000" dirty="0">
                <a:latin typeface="Times New Roman" panose="02020603050405020304" pitchFamily="18" charset="0"/>
                <a:cs typeface="Times New Roman" panose="02020603050405020304" pitchFamily="18" charset="0"/>
              </a:rPr>
              <a:t>elements as follows:</a:t>
            </a:r>
          </a:p>
          <a:p>
            <a:pPr marL="914400" lvl="2" indent="0">
              <a:buNone/>
            </a:pPr>
            <a:r>
              <a:rPr lang="en-US" dirty="0">
                <a:latin typeface="Times New Roman" panose="02020603050405020304" pitchFamily="18" charset="0"/>
                <a:cs typeface="Times New Roman" panose="02020603050405020304" pitchFamily="18" charset="0"/>
              </a:rPr>
              <a:t>• S: a set of </a:t>
            </a:r>
            <a:r>
              <a:rPr lang="en-US" i="1" dirty="0">
                <a:latin typeface="Times New Roman" panose="02020603050405020304" pitchFamily="18" charset="0"/>
                <a:cs typeface="Times New Roman" panose="02020603050405020304" pitchFamily="18" charset="0"/>
              </a:rPr>
              <a:t>state</a:t>
            </a:r>
            <a:r>
              <a:rPr lang="en-US" dirty="0">
                <a:latin typeface="Times New Roman" panose="02020603050405020304" pitchFamily="18" charset="0"/>
                <a:cs typeface="Times New Roman" panose="02020603050405020304" pitchFamily="18" charset="0"/>
              </a:rPr>
              <a:t> or observation space of an environment. s</a:t>
            </a:r>
            <a:r>
              <a:rPr lang="en-US" baseline="-25000" dirty="0">
                <a:latin typeface="Times New Roman" panose="02020603050405020304" pitchFamily="18" charset="0"/>
                <a:cs typeface="Times New Roman" panose="02020603050405020304" pitchFamily="18" charset="0"/>
              </a:rPr>
              <a:t>0</a:t>
            </a:r>
            <a:r>
              <a:rPr lang="en-US" dirty="0">
                <a:latin typeface="Times New Roman" panose="02020603050405020304" pitchFamily="18" charset="0"/>
                <a:cs typeface="Times New Roman" panose="02020603050405020304" pitchFamily="18" charset="0"/>
              </a:rPr>
              <a:t> is starting state.</a:t>
            </a:r>
          </a:p>
          <a:p>
            <a:pPr marL="914400" lvl="2" indent="0">
              <a:buNone/>
            </a:pPr>
            <a:r>
              <a:rPr lang="en-US" dirty="0">
                <a:latin typeface="Times New Roman" panose="02020603050405020304" pitchFamily="18" charset="0"/>
                <a:cs typeface="Times New Roman" panose="02020603050405020304" pitchFamily="18" charset="0"/>
              </a:rPr>
              <a:t>• A: set of </a:t>
            </a:r>
            <a:r>
              <a:rPr lang="en-US" i="1" dirty="0">
                <a:latin typeface="Times New Roman" panose="02020603050405020304" pitchFamily="18" charset="0"/>
                <a:cs typeface="Times New Roman" panose="02020603050405020304" pitchFamily="18" charset="0"/>
              </a:rPr>
              <a:t>actions</a:t>
            </a:r>
            <a:r>
              <a:rPr lang="en-US" dirty="0">
                <a:latin typeface="Times New Roman" panose="02020603050405020304" pitchFamily="18" charset="0"/>
                <a:cs typeface="Times New Roman" panose="02020603050405020304" pitchFamily="18" charset="0"/>
              </a:rPr>
              <a:t> the agent can choose.</a:t>
            </a:r>
          </a:p>
          <a:p>
            <a:pPr marL="914400" lvl="2" indent="0">
              <a:buNone/>
            </a:pPr>
            <a:r>
              <a:rPr lang="en-US" dirty="0">
                <a:latin typeface="Times New Roman" panose="02020603050405020304" pitchFamily="18" charset="0"/>
                <a:cs typeface="Times New Roman" panose="02020603050405020304" pitchFamily="18" charset="0"/>
              </a:rPr>
              <a:t>• T: </a:t>
            </a:r>
            <a:r>
              <a:rPr lang="en-US" i="1" dirty="0">
                <a:latin typeface="Times New Roman" panose="02020603050405020304" pitchFamily="18" charset="0"/>
                <a:cs typeface="Times New Roman" panose="02020603050405020304" pitchFamily="18" charset="0"/>
              </a:rPr>
              <a:t>a transition probability function </a:t>
            </a:r>
            <a:r>
              <a:rPr lang="en-US" i="1" dirty="0" smtClean="0">
                <a:latin typeface="Times New Roman" panose="02020603050405020304" pitchFamily="18" charset="0"/>
                <a:cs typeface="Times New Roman" panose="02020603050405020304" pitchFamily="18" charset="0"/>
              </a:rPr>
              <a:t>T(s</a:t>
            </a:r>
            <a:r>
              <a:rPr lang="en-US" i="1" baseline="-25000" dirty="0" smtClean="0">
                <a:latin typeface="Times New Roman" panose="02020603050405020304" pitchFamily="18" charset="0"/>
                <a:cs typeface="Times New Roman" panose="02020603050405020304" pitchFamily="18" charset="0"/>
              </a:rPr>
              <a:t>t+1</a:t>
            </a:r>
            <a:r>
              <a:rPr lang="en-US" i="1" dirty="0" smtClean="0">
                <a:latin typeface="Times New Roman" panose="02020603050405020304" pitchFamily="18" charset="0"/>
                <a:cs typeface="Times New Roman" panose="02020603050405020304" pitchFamily="18" charset="0"/>
              </a:rPr>
              <a:t>|s</a:t>
            </a:r>
            <a:r>
              <a:rPr lang="en-US" i="1" baseline="-25000" dirty="0" smtClean="0">
                <a:latin typeface="Times New Roman" panose="02020603050405020304" pitchFamily="18" charset="0"/>
                <a:cs typeface="Times New Roman" panose="02020603050405020304" pitchFamily="18" charset="0"/>
              </a:rPr>
              <a:t>t</a:t>
            </a:r>
            <a:r>
              <a:rPr lang="en-US" i="1" dirty="0">
                <a:latin typeface="Times New Roman" panose="02020603050405020304" pitchFamily="18" charset="0"/>
                <a:cs typeface="Times New Roman" panose="02020603050405020304" pitchFamily="18" charset="0"/>
              </a:rPr>
              <a:t>; a</a:t>
            </a:r>
            <a:r>
              <a:rPr lang="en-US" i="1" baseline="-25000" dirty="0">
                <a:latin typeface="Times New Roman" panose="02020603050405020304" pitchFamily="18" charset="0"/>
                <a:cs typeface="Times New Roman" panose="02020603050405020304" pitchFamily="18" charset="0"/>
              </a:rPr>
              <a:t>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specifying the probability that </a:t>
            </a:r>
            <a:r>
              <a:rPr lang="en-US" dirty="0" smtClean="0">
                <a:latin typeface="Times New Roman" panose="02020603050405020304" pitchFamily="18" charset="0"/>
                <a:cs typeface="Times New Roman" panose="02020603050405020304" pitchFamily="18" charset="0"/>
              </a:rPr>
              <a:t>the environment </a:t>
            </a:r>
            <a:r>
              <a:rPr lang="en-US" dirty="0">
                <a:latin typeface="Times New Roman" panose="02020603050405020304" pitchFamily="18" charset="0"/>
                <a:cs typeface="Times New Roman" panose="02020603050405020304" pitchFamily="18" charset="0"/>
              </a:rPr>
              <a:t>will transition to </a:t>
            </a:r>
            <a:r>
              <a:rPr lang="en-US" i="1" dirty="0">
                <a:latin typeface="Times New Roman" panose="02020603050405020304" pitchFamily="18" charset="0"/>
                <a:cs typeface="Times New Roman" panose="02020603050405020304" pitchFamily="18" charset="0"/>
              </a:rPr>
              <a:t>state s</a:t>
            </a:r>
            <a:r>
              <a:rPr lang="en-US" i="1" baseline="-25000" dirty="0">
                <a:latin typeface="Times New Roman" panose="02020603050405020304" pitchFamily="18" charset="0"/>
                <a:cs typeface="Times New Roman" panose="02020603050405020304" pitchFamily="18" charset="0"/>
              </a:rPr>
              <a:t>t+1</a:t>
            </a:r>
            <a:r>
              <a:rPr lang="en-US" i="1" dirty="0">
                <a:latin typeface="Times New Roman" panose="02020603050405020304" pitchFamily="18" charset="0"/>
                <a:cs typeface="Times New Roman" panose="02020603050405020304" pitchFamily="18" charset="0"/>
              </a:rPr>
              <a:t> </a:t>
            </a:r>
            <a:r>
              <a:rPr lang="en-US" i="1" dirty="0"/>
              <a:t>∈</a:t>
            </a:r>
            <a:r>
              <a:rPr lang="en-US"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if the agent takes </a:t>
            </a:r>
            <a:r>
              <a:rPr lang="en-US" i="1" dirty="0">
                <a:latin typeface="Times New Roman" panose="02020603050405020304" pitchFamily="18" charset="0"/>
                <a:cs typeface="Times New Roman" panose="02020603050405020304" pitchFamily="18" charset="0"/>
              </a:rPr>
              <a:t>action</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a:t>
            </a:r>
            <a:r>
              <a:rPr lang="en-US" i="1" baseline="-25000" dirty="0">
                <a:latin typeface="Times New Roman" panose="02020603050405020304" pitchFamily="18" charset="0"/>
                <a:cs typeface="Times New Roman" panose="02020603050405020304" pitchFamily="18" charset="0"/>
              </a:rPr>
              <a:t>t</a:t>
            </a:r>
            <a:r>
              <a:rPr lang="en-US" dirty="0">
                <a:latin typeface="Times New Roman" panose="02020603050405020304" pitchFamily="18" charset="0"/>
                <a:cs typeface="Times New Roman" panose="02020603050405020304" pitchFamily="18" charset="0"/>
              </a:rPr>
              <a:t> </a:t>
            </a:r>
            <a:r>
              <a:rPr lang="en-US" i="1" dirty="0"/>
              <a:t>∈</a:t>
            </a:r>
            <a:r>
              <a:rPr lang="en-US"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in </a:t>
            </a:r>
            <a:r>
              <a:rPr lang="en-US" i="1" dirty="0" smtClean="0">
                <a:latin typeface="Times New Roman" panose="02020603050405020304" pitchFamily="18" charset="0"/>
                <a:cs typeface="Times New Roman" panose="02020603050405020304" pitchFamily="18" charset="0"/>
              </a:rPr>
              <a:t>state </a:t>
            </a:r>
            <a:r>
              <a:rPr lang="en-US" i="1" dirty="0" err="1" smtClean="0">
                <a:latin typeface="Times New Roman" panose="02020603050405020304" pitchFamily="18" charset="0"/>
                <a:cs typeface="Times New Roman" panose="02020603050405020304" pitchFamily="18" charset="0"/>
              </a:rPr>
              <a:t>s</a:t>
            </a:r>
            <a:r>
              <a:rPr lang="en-US" i="1" baseline="-25000" dirty="0" err="1" smtClean="0">
                <a:latin typeface="Times New Roman" panose="02020603050405020304" pitchFamily="18" charset="0"/>
                <a:cs typeface="Times New Roman" panose="02020603050405020304" pitchFamily="18" charset="0"/>
              </a:rPr>
              <a:t>t</a:t>
            </a:r>
            <a:r>
              <a:rPr lang="en-US" i="1" dirty="0" smtClean="0">
                <a:latin typeface="Times New Roman" panose="02020603050405020304" pitchFamily="18" charset="0"/>
                <a:cs typeface="Times New Roman" panose="02020603050405020304" pitchFamily="18" charset="0"/>
              </a:rPr>
              <a:t> </a:t>
            </a:r>
            <a:r>
              <a:rPr lang="en-US" i="1" dirty="0" smtClean="0"/>
              <a:t>∈</a:t>
            </a:r>
            <a:r>
              <a:rPr lang="en-US"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pPr marL="914400" lvl="2" indent="0">
              <a:buNone/>
            </a:pPr>
            <a:r>
              <a:rPr lang="en-US" dirty="0">
                <a:latin typeface="Times New Roman" panose="02020603050405020304" pitchFamily="18" charset="0"/>
                <a:cs typeface="Times New Roman" panose="02020603050405020304" pitchFamily="18" charset="0"/>
              </a:rPr>
              <a:t>• R: a </a:t>
            </a:r>
            <a:r>
              <a:rPr lang="en-US" i="1" dirty="0">
                <a:latin typeface="Times New Roman" panose="02020603050405020304" pitchFamily="18" charset="0"/>
                <a:cs typeface="Times New Roman" panose="02020603050405020304" pitchFamily="18" charset="0"/>
              </a:rPr>
              <a:t>reward function </a:t>
            </a:r>
            <a:r>
              <a:rPr lang="en-US" dirty="0">
                <a:latin typeface="Times New Roman" panose="02020603050405020304" pitchFamily="18" charset="0"/>
                <a:cs typeface="Times New Roman" panose="02020603050405020304" pitchFamily="18" charset="0"/>
              </a:rPr>
              <a:t>where </a:t>
            </a:r>
            <a:r>
              <a:rPr lang="en-US" i="1" dirty="0" smtClean="0">
                <a:latin typeface="Times New Roman" panose="02020603050405020304" pitchFamily="18" charset="0"/>
                <a:cs typeface="Times New Roman" panose="02020603050405020304" pitchFamily="18" charset="0"/>
              </a:rPr>
              <a:t>r</a:t>
            </a:r>
            <a:r>
              <a:rPr lang="en-US" i="1" baseline="-25000" dirty="0" smtClean="0">
                <a:latin typeface="Times New Roman" panose="02020603050405020304" pitchFamily="18" charset="0"/>
                <a:cs typeface="Times New Roman" panose="02020603050405020304" pitchFamily="18" charset="0"/>
              </a:rPr>
              <a:t>t+1</a:t>
            </a:r>
            <a:r>
              <a:rPr lang="en-US" i="1" dirty="0" smtClean="0">
                <a:latin typeface="Times New Roman" panose="02020603050405020304" pitchFamily="18" charset="0"/>
                <a:cs typeface="Times New Roman" panose="02020603050405020304" pitchFamily="18" charset="0"/>
              </a:rPr>
              <a:t> = R(</a:t>
            </a:r>
            <a:r>
              <a:rPr lang="en-US" i="1" dirty="0" err="1" smtClean="0">
                <a:latin typeface="Times New Roman" panose="02020603050405020304" pitchFamily="18" charset="0"/>
                <a:cs typeface="Times New Roman" panose="02020603050405020304" pitchFamily="18" charset="0"/>
              </a:rPr>
              <a:t>s</a:t>
            </a:r>
            <a:r>
              <a:rPr lang="en-US" i="1" baseline="-25000" dirty="0" err="1" smtClean="0">
                <a:latin typeface="Times New Roman" panose="02020603050405020304" pitchFamily="18" charset="0"/>
                <a:cs typeface="Times New Roman" panose="02020603050405020304" pitchFamily="18" charset="0"/>
              </a:rPr>
              <a:t>t</a:t>
            </a:r>
            <a:r>
              <a:rPr lang="en-US" i="1" baseline="-25000" dirty="0" smtClean="0">
                <a:latin typeface="Times New Roman" panose="02020603050405020304" pitchFamily="18" charset="0"/>
                <a:cs typeface="Times New Roman" panose="02020603050405020304" pitchFamily="18" charset="0"/>
              </a:rPr>
              <a:t> </a:t>
            </a:r>
            <a:r>
              <a:rPr lang="en-US" i="1" dirty="0" smtClean="0">
                <a:latin typeface="Times New Roman" panose="02020603050405020304" pitchFamily="18" charset="0"/>
                <a:cs typeface="Times New Roman" panose="02020603050405020304" pitchFamily="18" charset="0"/>
              </a:rPr>
              <a:t>, s</a:t>
            </a:r>
            <a:r>
              <a:rPr lang="en-US" i="1" baseline="-25000" dirty="0" smtClean="0">
                <a:latin typeface="Times New Roman" panose="02020603050405020304" pitchFamily="18" charset="0"/>
                <a:cs typeface="Times New Roman" panose="02020603050405020304" pitchFamily="18" charset="0"/>
              </a:rPr>
              <a:t>t+1</a:t>
            </a:r>
            <a:r>
              <a:rPr lang="en-US" i="1"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is </a:t>
            </a:r>
            <a:r>
              <a:rPr lang="en-US" dirty="0">
                <a:latin typeface="Times New Roman" panose="02020603050405020304" pitchFamily="18" charset="0"/>
                <a:cs typeface="Times New Roman" panose="02020603050405020304" pitchFamily="18" charset="0"/>
              </a:rPr>
              <a:t>a </a:t>
            </a:r>
            <a:r>
              <a:rPr lang="en-US" i="1" dirty="0">
                <a:latin typeface="Times New Roman" panose="02020603050405020304" pitchFamily="18" charset="0"/>
                <a:cs typeface="Times New Roman" panose="02020603050405020304" pitchFamily="18" charset="0"/>
              </a:rPr>
              <a:t>reward</a:t>
            </a:r>
            <a:r>
              <a:rPr lang="en-US" dirty="0">
                <a:latin typeface="Times New Roman" panose="02020603050405020304" pitchFamily="18" charset="0"/>
                <a:cs typeface="Times New Roman" panose="02020603050405020304" pitchFamily="18" charset="0"/>
              </a:rPr>
              <a:t> received for taking </a:t>
            </a:r>
            <a:r>
              <a:rPr lang="en-US" i="1" dirty="0">
                <a:latin typeface="Times New Roman" panose="02020603050405020304" pitchFamily="18" charset="0"/>
                <a:cs typeface="Times New Roman" panose="02020603050405020304" pitchFamily="18" charset="0"/>
              </a:rPr>
              <a:t>action </a:t>
            </a:r>
            <a:r>
              <a:rPr lang="en-US" i="1" dirty="0" smtClean="0">
                <a:latin typeface="Times New Roman" panose="02020603050405020304" pitchFamily="18" charset="0"/>
                <a:cs typeface="Times New Roman" panose="02020603050405020304" pitchFamily="18" charset="0"/>
              </a:rPr>
              <a:t>at </a:t>
            </a:r>
            <a:r>
              <a:rPr lang="en-US" i="1" dirty="0" err="1" smtClean="0">
                <a:latin typeface="Times New Roman" panose="02020603050405020304" pitchFamily="18" charset="0"/>
                <a:cs typeface="Times New Roman" panose="02020603050405020304" pitchFamily="18" charset="0"/>
              </a:rPr>
              <a:t>a</a:t>
            </a:r>
            <a:r>
              <a:rPr lang="en-US" i="1" baseline="-25000" dirty="0" err="1" smtClean="0">
                <a:latin typeface="Times New Roman" panose="02020603050405020304" pitchFamily="18" charset="0"/>
                <a:cs typeface="Times New Roman" panose="02020603050405020304" pitchFamily="18" charset="0"/>
              </a:rPr>
              <a:t>t</a:t>
            </a: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state </a:t>
            </a:r>
            <a:r>
              <a:rPr lang="en-US" i="1" dirty="0" err="1">
                <a:latin typeface="Times New Roman" panose="02020603050405020304" pitchFamily="18" charset="0"/>
                <a:cs typeface="Times New Roman" panose="02020603050405020304" pitchFamily="18" charset="0"/>
              </a:rPr>
              <a:t>s</a:t>
            </a:r>
            <a:r>
              <a:rPr lang="en-US" i="1" baseline="-25000" dirty="0" err="1">
                <a:latin typeface="Times New Roman" panose="02020603050405020304" pitchFamily="18" charset="0"/>
                <a:cs typeface="Times New Roman" panose="02020603050405020304" pitchFamily="18" charset="0"/>
              </a:rPr>
              <a:t>t</a:t>
            </a:r>
            <a:r>
              <a:rPr lang="en-US" i="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transfer to the </a:t>
            </a:r>
            <a:r>
              <a:rPr lang="en-US" i="1" dirty="0">
                <a:latin typeface="Times New Roman" panose="02020603050405020304" pitchFamily="18" charset="0"/>
                <a:cs typeface="Times New Roman" panose="02020603050405020304" pitchFamily="18" charset="0"/>
              </a:rPr>
              <a:t>next state s</a:t>
            </a:r>
            <a:r>
              <a:rPr lang="en-US" i="1" baseline="-25000" dirty="0">
                <a:latin typeface="Times New Roman" panose="02020603050405020304" pitchFamily="18" charset="0"/>
                <a:cs typeface="Times New Roman" panose="02020603050405020304" pitchFamily="18" charset="0"/>
              </a:rPr>
              <a:t>t+1</a:t>
            </a:r>
            <a:r>
              <a:rPr lang="en-US" dirty="0">
                <a:latin typeface="Times New Roman" panose="02020603050405020304" pitchFamily="18" charset="0"/>
                <a:cs typeface="Times New Roman" panose="02020603050405020304" pitchFamily="18" charset="0"/>
              </a:rPr>
              <a:t>.</a:t>
            </a:r>
          </a:p>
          <a:p>
            <a:pPr lvl="2"/>
            <a:r>
              <a:rPr lang="el-GR" dirty="0">
                <a:latin typeface="Times New Roman" panose="02020603050405020304" pitchFamily="18" charset="0"/>
                <a:cs typeface="Times New Roman" panose="02020603050405020304" pitchFamily="18" charset="0"/>
              </a:rPr>
              <a:t>γ</a:t>
            </a:r>
            <a:r>
              <a:rPr lang="en-US" dirty="0" smtClean="0">
                <a:latin typeface="Times New Roman" panose="02020603050405020304" pitchFamily="18" charset="0"/>
                <a:cs typeface="Times New Roman" panose="02020603050405020304" pitchFamily="18" charset="0"/>
              </a:rPr>
              <a:t>  : </a:t>
            </a:r>
            <a:r>
              <a:rPr lang="en-US" dirty="0">
                <a:latin typeface="Times New Roman" panose="02020603050405020304" pitchFamily="18" charset="0"/>
                <a:cs typeface="Times New Roman" panose="02020603050405020304" pitchFamily="18" charset="0"/>
              </a:rPr>
              <a:t>a </a:t>
            </a:r>
            <a:r>
              <a:rPr lang="en-US" i="1" dirty="0">
                <a:latin typeface="Times New Roman" panose="02020603050405020304" pitchFamily="18" charset="0"/>
                <a:cs typeface="Times New Roman" panose="02020603050405020304" pitchFamily="18" charset="0"/>
              </a:rPr>
              <a:t>discount factor</a:t>
            </a:r>
            <a:r>
              <a:rPr lang="en-US"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657187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374469"/>
                <a:ext cx="10900955" cy="5802494"/>
              </a:xfrm>
            </p:spPr>
            <p:txBody>
              <a:bodyPr>
                <a:normAutofit/>
              </a:bodyPr>
              <a:lstStyle/>
              <a:p>
                <a:pPr>
                  <a:lnSpc>
                    <a:spcPct val="150000"/>
                  </a:lnSpc>
                </a:pPr>
                <a:r>
                  <a:rPr lang="en-US" sz="2000" dirty="0">
                    <a:latin typeface="Times New Roman" panose="02020603050405020304" pitchFamily="18" charset="0"/>
                    <a:cs typeface="Times New Roman" panose="02020603050405020304" pitchFamily="18" charset="0"/>
                  </a:rPr>
                  <a:t>Considering MDP(</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𝑆</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𝐴</m:t>
                    </m:r>
                    <m:r>
                      <a:rPr lang="en-US" sz="2000" i="1" dirty="0" smtClean="0">
                        <a:latin typeface="Cambria Math" panose="02040503050406030204" pitchFamily="18" charset="0"/>
                        <a:cs typeface="Times New Roman" panose="02020603050405020304" pitchFamily="18" charset="0"/>
                      </a:rPr>
                      <m:t>, </m:t>
                    </m:r>
                    <m:r>
                      <a:rPr lang="el-GR" sz="2000" i="1" dirty="0">
                        <a:latin typeface="Cambria Math" panose="02040503050406030204" pitchFamily="18" charset="0"/>
                        <a:cs typeface="Times New Roman" panose="02020603050405020304" pitchFamily="18" charset="0"/>
                      </a:rPr>
                      <m:t>𝛾</m:t>
                    </m:r>
                    <m:r>
                      <a:rPr lang="en-US" sz="2000" i="1" dirty="0" smtClean="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𝑇</m:t>
                    </m:r>
                    <m:r>
                      <a:rPr lang="en-US" sz="2000" i="1" dirty="0">
                        <a:latin typeface="Cambria Math" panose="02040503050406030204" pitchFamily="18" charset="0"/>
                        <a:cs typeface="Times New Roman" panose="02020603050405020304" pitchFamily="18" charset="0"/>
                      </a:rPr>
                      <m:t>, </m:t>
                    </m:r>
                    <m:r>
                      <a:rPr lang="en-US" sz="2000" i="1" dirty="0">
                        <a:latin typeface="Cambria Math" panose="02040503050406030204" pitchFamily="18" charset="0"/>
                        <a:cs typeface="Times New Roman" panose="02020603050405020304" pitchFamily="18" charset="0"/>
                      </a:rPr>
                      <m:t>𝑅</m:t>
                    </m:r>
                  </m:oMath>
                </a14:m>
                <a:r>
                  <a:rPr lang="en-US" sz="2000" dirty="0">
                    <a:latin typeface="Times New Roman" panose="02020603050405020304" pitchFamily="18" charset="0"/>
                    <a:cs typeface="Times New Roman" panose="02020603050405020304" pitchFamily="18" charset="0"/>
                  </a:rPr>
                  <a:t>), the </a:t>
                </a:r>
                <a:r>
                  <a:rPr lang="en-US" sz="2000" i="1" dirty="0">
                    <a:latin typeface="Times New Roman" panose="02020603050405020304" pitchFamily="18" charset="0"/>
                    <a:cs typeface="Times New Roman" panose="02020603050405020304" pitchFamily="18" charset="0"/>
                  </a:rPr>
                  <a:t>agent</a:t>
                </a:r>
                <a:r>
                  <a:rPr lang="en-US" sz="2000" dirty="0">
                    <a:latin typeface="Times New Roman" panose="02020603050405020304" pitchFamily="18" charset="0"/>
                    <a:cs typeface="Times New Roman" panose="02020603050405020304" pitchFamily="18" charset="0"/>
                  </a:rPr>
                  <a:t> chooses an </a:t>
                </a:r>
                <a:r>
                  <a:rPr lang="en-US" sz="2000" i="1" dirty="0" smtClean="0">
                    <a:latin typeface="Times New Roman" panose="02020603050405020304" pitchFamily="18" charset="0"/>
                    <a:cs typeface="Times New Roman" panose="02020603050405020304" pitchFamily="18" charset="0"/>
                  </a:rPr>
                  <a:t>action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according to the </a:t>
                </a:r>
                <a:r>
                  <a:rPr lang="en-US" sz="2000" i="1" dirty="0" smtClean="0">
                    <a:latin typeface="Times New Roman" panose="02020603050405020304" pitchFamily="18" charset="0"/>
                    <a:cs typeface="Times New Roman" panose="02020603050405020304" pitchFamily="18" charset="0"/>
                  </a:rPr>
                  <a:t>policy </a:t>
                </a:r>
                <a14:m>
                  <m:oMath xmlns:m="http://schemas.openxmlformats.org/officeDocument/2006/math">
                    <m:r>
                      <a:rPr lang="en-US" sz="2000" i="1" dirty="0" smtClean="0">
                        <a:latin typeface="Cambria Math" panose="02040503050406030204" pitchFamily="18" charset="0"/>
                      </a:rPr>
                      <m:t>𝜋</m:t>
                    </m:r>
                  </m:oMath>
                </a14:m>
                <a:r>
                  <a:rPr lang="en-US" sz="2000" i="1" dirty="0" smtClean="0">
                    <a:latin typeface="Times New Roman" panose="02020603050405020304" pitchFamily="18" charset="0"/>
                    <a:cs typeface="Times New Roman" panose="02020603050405020304" pitchFamily="18" charset="0"/>
                  </a:rPr>
                  <a:t>(</a:t>
                </a:r>
                <a:r>
                  <a:rPr lang="en-US" sz="2000" i="1" dirty="0" err="1" smtClean="0">
                    <a:latin typeface="Times New Roman" panose="02020603050405020304" pitchFamily="18" charset="0"/>
                    <a:cs typeface="Times New Roman" panose="02020603050405020304" pitchFamily="18" charset="0"/>
                  </a:rPr>
                  <a:t>a</a:t>
                </a:r>
                <a:r>
                  <a:rPr lang="en-US" sz="2000" i="1" baseline="-25000" dirty="0" err="1" smtClean="0">
                    <a:latin typeface="Times New Roman" panose="02020603050405020304" pitchFamily="18" charset="0"/>
                    <a:cs typeface="Times New Roman" panose="02020603050405020304" pitchFamily="18" charset="0"/>
                  </a:rPr>
                  <a:t>t</a:t>
                </a:r>
                <a:r>
                  <a:rPr lang="en-US" sz="2000" i="1" dirty="0" err="1" smtClean="0">
                    <a:latin typeface="Times New Roman" panose="02020603050405020304" pitchFamily="18" charset="0"/>
                    <a:cs typeface="Times New Roman" panose="02020603050405020304" pitchFamily="18" charset="0"/>
                  </a:rPr>
                  <a:t>|s</a:t>
                </a:r>
                <a:r>
                  <a:rPr lang="en-US" sz="2000" i="1" baseline="-25000" dirty="0" err="1" smtClean="0">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at </a:t>
                </a:r>
                <a:r>
                  <a:rPr lang="en-US" sz="2000" i="1" dirty="0">
                    <a:latin typeface="Times New Roman" panose="02020603050405020304" pitchFamily="18" charset="0"/>
                    <a:cs typeface="Times New Roman" panose="02020603050405020304" pitchFamily="18" charset="0"/>
                  </a:rPr>
                  <a:t>state </a:t>
                </a:r>
                <a:r>
                  <a:rPr lang="en-US" sz="2000" i="1" dirty="0" err="1">
                    <a:latin typeface="Times New Roman" panose="02020603050405020304" pitchFamily="18" charset="0"/>
                    <a:cs typeface="Times New Roman" panose="02020603050405020304" pitchFamily="18" charset="0"/>
                  </a:rPr>
                  <a:t>s</a:t>
                </a:r>
                <a:r>
                  <a:rPr lang="en-US" sz="2000" i="1" baseline="-25000" dirty="0" err="1">
                    <a:latin typeface="Times New Roman" panose="02020603050405020304" pitchFamily="18" charset="0"/>
                    <a:cs typeface="Times New Roman" panose="02020603050405020304" pitchFamily="18" charset="0"/>
                  </a:rPr>
                  <a:t>t</a:t>
                </a:r>
                <a:r>
                  <a:rPr lang="en-US" sz="2000" i="1" dirty="0" err="1" smtClean="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Notably, agent's algorithm for choosing action </a:t>
                </a:r>
                <a:r>
                  <a:rPr lang="en-US" sz="2000" i="1" dirty="0" smtClean="0">
                    <a:latin typeface="Times New Roman" panose="02020603050405020304" pitchFamily="18" charset="0"/>
                    <a:cs typeface="Times New Roman" panose="02020603050405020304" pitchFamily="18" charset="0"/>
                  </a:rPr>
                  <a:t>a,</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given </a:t>
                </a:r>
                <a:r>
                  <a:rPr lang="en-US" sz="2000" dirty="0" smtClean="0">
                    <a:latin typeface="Times New Roman" panose="02020603050405020304" pitchFamily="18" charset="0"/>
                    <a:cs typeface="Times New Roman" panose="02020603050405020304" pitchFamily="18" charset="0"/>
                  </a:rPr>
                  <a:t>current </a:t>
                </a:r>
                <a:r>
                  <a:rPr lang="en-US" sz="2000" i="1" dirty="0" smtClean="0">
                    <a:latin typeface="Times New Roman" panose="02020603050405020304" pitchFamily="18" charset="0"/>
                    <a:cs typeface="Times New Roman" panose="02020603050405020304" pitchFamily="18" charset="0"/>
                  </a:rPr>
                  <a:t>state </a:t>
                </a:r>
                <a:r>
                  <a:rPr lang="en-US" sz="2000" i="1" dirty="0">
                    <a:latin typeface="Times New Roman" panose="02020603050405020304" pitchFamily="18" charset="0"/>
                    <a:cs typeface="Times New Roman" panose="02020603050405020304" pitchFamily="18" charset="0"/>
                  </a:rPr>
                  <a:t>s,</a:t>
                </a:r>
                <a:r>
                  <a:rPr lang="en-US" sz="2000" dirty="0">
                    <a:latin typeface="Times New Roman" panose="02020603050405020304" pitchFamily="18" charset="0"/>
                    <a:cs typeface="Times New Roman" panose="02020603050405020304" pitchFamily="18" charset="0"/>
                  </a:rPr>
                  <a:t> which in general can be viewed as distribution </a:t>
                </a:r>
                <a14:m>
                  <m:oMath xmlns:m="http://schemas.openxmlformats.org/officeDocument/2006/math">
                    <m:r>
                      <a:rPr lang="en-US" sz="2000" i="1" dirty="0">
                        <a:latin typeface="Cambria Math" panose="02040503050406030204" pitchFamily="18" charset="0"/>
                      </a:rPr>
                      <m:t>𝜋</m:t>
                    </m:r>
                  </m:oMath>
                </a14:m>
                <a:r>
                  <a:rPr lang="en-US" sz="2000" i="1" dirty="0">
                    <a:latin typeface="Times New Roman" panose="02020603050405020304" pitchFamily="18" charset="0"/>
                    <a:cs typeface="Times New Roman" panose="02020603050405020304" pitchFamily="18" charset="0"/>
                  </a:rPr>
                  <a:t>(</a:t>
                </a:r>
                <a:r>
                  <a:rPr lang="en-US" sz="2000" i="1" dirty="0" err="1" smtClean="0">
                    <a:latin typeface="Times New Roman" panose="02020603050405020304" pitchFamily="18" charset="0"/>
                    <a:cs typeface="Times New Roman" panose="02020603050405020304" pitchFamily="18" charset="0"/>
                  </a:rPr>
                  <a:t>a|s</a:t>
                </a:r>
                <a:r>
                  <a:rPr lang="en-US" sz="2000"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is called a </a:t>
                </a:r>
                <a:r>
                  <a:rPr lang="en-US" sz="2000" i="1" dirty="0">
                    <a:latin typeface="Times New Roman" panose="02020603050405020304" pitchFamily="18" charset="0"/>
                    <a:cs typeface="Times New Roman" panose="02020603050405020304" pitchFamily="18" charset="0"/>
                  </a:rPr>
                  <a:t>policy</a:t>
                </a:r>
                <a:r>
                  <a:rPr lang="en-US" sz="2000" dirty="0">
                    <a:latin typeface="Times New Roman" panose="02020603050405020304" pitchFamily="18" charset="0"/>
                    <a:cs typeface="Times New Roman" panose="02020603050405020304" pitchFamily="18" charset="0"/>
                  </a:rPr>
                  <a:t> (strategy</a:t>
                </a:r>
                <a:r>
                  <a:rPr lang="en-US" sz="2000" dirty="0" smtClean="0">
                    <a:latin typeface="Times New Roman" panose="02020603050405020304" pitchFamily="18" charset="0"/>
                    <a:cs typeface="Times New Roman" panose="02020603050405020304" pitchFamily="18" charset="0"/>
                  </a:rPr>
                  <a:t>). The </a:t>
                </a:r>
                <a:r>
                  <a:rPr lang="en-US" sz="2000" dirty="0">
                    <a:latin typeface="Times New Roman" panose="02020603050405020304" pitchFamily="18" charset="0"/>
                    <a:cs typeface="Times New Roman" panose="02020603050405020304" pitchFamily="18" charset="0"/>
                  </a:rPr>
                  <a:t>environment receives the action, produces a </a:t>
                </a:r>
                <a:r>
                  <a:rPr lang="en-US" sz="2000" i="1" dirty="0">
                    <a:latin typeface="Times New Roman" panose="02020603050405020304" pitchFamily="18" charset="0"/>
                    <a:cs typeface="Times New Roman" panose="02020603050405020304" pitchFamily="18" charset="0"/>
                  </a:rPr>
                  <a:t>reward r</a:t>
                </a:r>
                <a:r>
                  <a:rPr lang="en-US" sz="2000" i="1" baseline="-25000" dirty="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transfers to the </a:t>
                </a:r>
                <a:r>
                  <a:rPr lang="en-US" sz="2000" i="1" dirty="0" smtClean="0">
                    <a:latin typeface="Times New Roman" panose="02020603050405020304" pitchFamily="18" charset="0"/>
                    <a:cs typeface="Times New Roman" panose="02020603050405020304" pitchFamily="18" charset="0"/>
                  </a:rPr>
                  <a:t>next state </a:t>
                </a: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according to the </a:t>
                </a:r>
                <a:r>
                  <a:rPr lang="en-US" sz="2000" i="1" dirty="0">
                    <a:latin typeface="Times New Roman" panose="02020603050405020304" pitchFamily="18" charset="0"/>
                    <a:cs typeface="Times New Roman" panose="02020603050405020304" pitchFamily="18" charset="0"/>
                  </a:rPr>
                  <a:t>transition probability </a:t>
                </a:r>
                <a:r>
                  <a:rPr lang="en-US" sz="2000" i="1" dirty="0" smtClean="0">
                    <a:latin typeface="Times New Roman" panose="02020603050405020304" pitchFamily="18" charset="0"/>
                    <a:cs typeface="Times New Roman" panose="02020603050405020304" pitchFamily="18" charset="0"/>
                  </a:rPr>
                  <a:t>T(s</a:t>
                </a:r>
                <a:r>
                  <a:rPr lang="en-US" sz="2000" i="1" baseline="-25000" dirty="0" smtClean="0">
                    <a:latin typeface="Times New Roman" panose="02020603050405020304" pitchFamily="18" charset="0"/>
                    <a:cs typeface="Times New Roman" panose="02020603050405020304" pitchFamily="18" charset="0"/>
                  </a:rPr>
                  <a:t>t+1</a:t>
                </a:r>
                <a:r>
                  <a:rPr lang="en-US" sz="2000" i="1" dirty="0" smtClean="0">
                    <a:latin typeface="Times New Roman" panose="02020603050405020304" pitchFamily="18" charset="0"/>
                    <a:cs typeface="Times New Roman" panose="02020603050405020304" pitchFamily="18" charset="0"/>
                  </a:rPr>
                  <a:t>|s</a:t>
                </a:r>
                <a:r>
                  <a:rPr lang="en-US" sz="2000" i="1" baseline="-25000" dirty="0" smtClean="0">
                    <a:latin typeface="Times New Roman" panose="02020603050405020304" pitchFamily="18" charset="0"/>
                    <a:cs typeface="Times New Roman" panose="02020603050405020304" pitchFamily="18" charset="0"/>
                  </a:rPr>
                  <a:t>t</a:t>
                </a:r>
                <a:r>
                  <a:rPr lang="en-US" sz="2000" i="1"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i="1" baseline="-25000" dirty="0">
                    <a:latin typeface="Times New Roman" panose="02020603050405020304" pitchFamily="18" charset="0"/>
                    <a:cs typeface="Times New Roman" panose="02020603050405020304" pitchFamily="18" charset="0"/>
                  </a:rPr>
                  <a:t>t</a:t>
                </a:r>
                <a:r>
                  <a:rPr lang="en-US" sz="2000" i="1" dirty="0" smtClean="0">
                    <a:latin typeface="Times New Roman" panose="02020603050405020304" pitchFamily="18" charset="0"/>
                    <a:cs typeface="Times New Roman" panose="02020603050405020304" pitchFamily="18" charset="0"/>
                  </a:rPr>
                  <a:t>).</a:t>
                </a:r>
              </a:p>
              <a:p>
                <a:pPr>
                  <a:lnSpc>
                    <a:spcPct val="150000"/>
                  </a:lnSpc>
                </a:pPr>
                <a:r>
                  <a:rPr lang="en-US" sz="2000" dirty="0">
                    <a:latin typeface="Times New Roman" panose="02020603050405020304" pitchFamily="18" charset="0"/>
                    <a:cs typeface="Times New Roman" panose="02020603050405020304" pitchFamily="18" charset="0"/>
                  </a:rPr>
                  <a:t>The process continues </a:t>
                </a:r>
                <a:r>
                  <a:rPr lang="en-US" sz="2000" dirty="0" smtClean="0">
                    <a:latin typeface="Times New Roman" panose="02020603050405020304" pitchFamily="18" charset="0"/>
                    <a:cs typeface="Times New Roman" panose="02020603050405020304" pitchFamily="18" charset="0"/>
                  </a:rPr>
                  <a:t>until the </a:t>
                </a:r>
                <a:r>
                  <a:rPr lang="en-US" sz="2000" dirty="0">
                    <a:latin typeface="Times New Roman" panose="02020603050405020304" pitchFamily="18" charset="0"/>
                    <a:cs typeface="Times New Roman" panose="02020603050405020304" pitchFamily="18" charset="0"/>
                  </a:rPr>
                  <a:t>agent reaches a terminal state or a maximum time step</a:t>
                </a:r>
                <a:r>
                  <a:rPr lang="en-US" sz="2000" dirty="0" smtClean="0">
                    <a:latin typeface="Times New Roman" panose="02020603050405020304" pitchFamily="18" charset="0"/>
                    <a:cs typeface="Times New Roman" panose="02020603050405020304" pitchFamily="18" charset="0"/>
                  </a:rPr>
                  <a:t>.</a:t>
                </a:r>
              </a:p>
              <a:p>
                <a:r>
                  <a:rPr lang="en-US" sz="2000" dirty="0">
                    <a:latin typeface="Times New Roman" panose="02020603050405020304" pitchFamily="18" charset="0"/>
                    <a:cs typeface="Times New Roman" panose="02020603050405020304" pitchFamily="18" charset="0"/>
                  </a:rPr>
                  <a:t>In RL framework, the </a:t>
                </a:r>
                <a:r>
                  <a:rPr lang="en-US" sz="2000" dirty="0" smtClean="0">
                    <a:latin typeface="Times New Roman" panose="02020603050405020304" pitchFamily="18" charset="0"/>
                    <a:cs typeface="Times New Roman" panose="02020603050405020304" pitchFamily="18" charset="0"/>
                  </a:rPr>
                  <a:t>tuple </a:t>
                </a:r>
                <a:r>
                  <a:rPr lang="en-US" sz="2000" i="1" dirty="0" smtClean="0">
                    <a:latin typeface="Times New Roman" panose="02020603050405020304" pitchFamily="18" charset="0"/>
                    <a:cs typeface="Times New Roman" panose="02020603050405020304" pitchFamily="18" charset="0"/>
                  </a:rPr>
                  <a:t>(</a:t>
                </a:r>
                <a:r>
                  <a:rPr lang="en-US" sz="2000" i="1" dirty="0" err="1" smtClean="0">
                    <a:latin typeface="Times New Roman" panose="02020603050405020304" pitchFamily="18" charset="0"/>
                    <a:cs typeface="Times New Roman" panose="02020603050405020304" pitchFamily="18" charset="0"/>
                  </a:rPr>
                  <a:t>s</a:t>
                </a:r>
                <a:r>
                  <a:rPr lang="en-US" sz="2000" i="1" baseline="-25000" dirty="0" err="1" smtClean="0">
                    <a:latin typeface="Times New Roman" panose="02020603050405020304" pitchFamily="18" charset="0"/>
                    <a:cs typeface="Times New Roman" panose="02020603050405020304" pitchFamily="18" charset="0"/>
                  </a:rPr>
                  <a:t>t</a:t>
                </a:r>
                <a:r>
                  <a:rPr lang="en-US" sz="2000" i="1" baseline="-25000" dirty="0" smtClean="0">
                    <a:latin typeface="Times New Roman" panose="02020603050405020304" pitchFamily="18" charset="0"/>
                    <a:cs typeface="Times New Roman" panose="02020603050405020304" pitchFamily="18" charset="0"/>
                  </a:rPr>
                  <a:t> </a:t>
                </a:r>
                <a:r>
                  <a:rPr lang="en-US" sz="2000" i="1" dirty="0" smtClean="0">
                    <a:latin typeface="Times New Roman" panose="02020603050405020304" pitchFamily="18" charset="0"/>
                    <a:cs typeface="Times New Roman" panose="02020603050405020304" pitchFamily="18" charset="0"/>
                  </a:rPr>
                  <a:t>, a</a:t>
                </a:r>
                <a:r>
                  <a:rPr lang="en-US" sz="2000" i="1" baseline="-25000" dirty="0" smtClean="0">
                    <a:latin typeface="Times New Roman" panose="02020603050405020304" pitchFamily="18" charset="0"/>
                    <a:cs typeface="Times New Roman" panose="02020603050405020304" pitchFamily="18" charset="0"/>
                  </a:rPr>
                  <a:t>t </a:t>
                </a:r>
                <a:r>
                  <a:rPr lang="en-US" sz="2000" i="1" dirty="0" smtClean="0">
                    <a:latin typeface="Times New Roman" panose="02020603050405020304" pitchFamily="18" charset="0"/>
                    <a:cs typeface="Times New Roman" panose="02020603050405020304" pitchFamily="18" charset="0"/>
                  </a:rPr>
                  <a:t>, r</a:t>
                </a:r>
                <a:r>
                  <a:rPr lang="en-US" sz="2000" i="1" baseline="-25000" dirty="0" smtClean="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a:t>
                </a:r>
                <a:r>
                  <a:rPr lang="en-US" sz="2000" i="1"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called </a:t>
                </a:r>
                <a:r>
                  <a:rPr lang="en-US" sz="2000" i="1" dirty="0">
                    <a:latin typeface="Times New Roman" panose="02020603050405020304" pitchFamily="18" charset="0"/>
                    <a:cs typeface="Times New Roman" panose="02020603050405020304" pitchFamily="18" charset="0"/>
                  </a:rPr>
                  <a:t>transition</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Several sequential transitions are usually referred to </a:t>
                </a:r>
                <a:r>
                  <a:rPr lang="en-US" sz="2000" dirty="0" smtClean="0">
                    <a:latin typeface="Times New Roman" panose="02020603050405020304" pitchFamily="18" charset="0"/>
                    <a:cs typeface="Times New Roman" panose="02020603050405020304" pitchFamily="18" charset="0"/>
                  </a:rPr>
                  <a:t>as </a:t>
                </a:r>
                <a:r>
                  <a:rPr lang="en-US" sz="2000" i="1" dirty="0" smtClean="0">
                    <a:latin typeface="Times New Roman" panose="02020603050405020304" pitchFamily="18" charset="0"/>
                    <a:cs typeface="Times New Roman" panose="02020603050405020304" pitchFamily="18" charset="0"/>
                  </a:rPr>
                  <a:t>roll-out</a:t>
                </a:r>
                <a:r>
                  <a:rPr lang="en-US" sz="2000" dirty="0" smtClean="0">
                    <a:latin typeface="Times New Roman" panose="02020603050405020304" pitchFamily="18" charset="0"/>
                    <a:cs typeface="Times New Roman" panose="02020603050405020304" pitchFamily="18" charset="0"/>
                  </a:rPr>
                  <a:t>.</a:t>
                </a:r>
                <a:r>
                  <a:rPr lang="en-US" dirty="0"/>
                  <a:t> </a:t>
                </a:r>
                <a:r>
                  <a:rPr lang="en-US" sz="2000" dirty="0">
                    <a:latin typeface="Times New Roman" panose="02020603050405020304" pitchFamily="18" charset="0"/>
                    <a:cs typeface="Times New Roman" panose="02020603050405020304" pitchFamily="18" charset="0"/>
                  </a:rPr>
                  <a:t>Full sequence (</a:t>
                </a:r>
                <a:r>
                  <a:rPr lang="en-US" sz="2000" dirty="0" smtClean="0">
                    <a:latin typeface="Times New Roman" panose="02020603050405020304" pitchFamily="18" charset="0"/>
                    <a:cs typeface="Times New Roman" panose="02020603050405020304" pitchFamily="18" charset="0"/>
                  </a:rPr>
                  <a:t>s</a:t>
                </a:r>
                <a:r>
                  <a:rPr lang="en-US" sz="2000" baseline="-25000" dirty="0" smtClean="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a:t>
                </a:r>
                <a:r>
                  <a:rPr lang="en-US" sz="2000" baseline="-25000" dirty="0" smtClean="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r</a:t>
                </a:r>
                <a:r>
                  <a:rPr lang="en-US" sz="2000" baseline="-25000" dirty="0" smtClean="0">
                    <a:latin typeface="Times New Roman" panose="02020603050405020304" pitchFamily="18" charset="0"/>
                    <a:cs typeface="Times New Roman" panose="02020603050405020304" pitchFamily="18" charset="0"/>
                  </a:rPr>
                  <a:t>1</a:t>
                </a:r>
                <a:r>
                  <a:rPr lang="en-US" sz="2000" dirty="0" smtClean="0">
                    <a:latin typeface="Times New Roman" panose="02020603050405020304" pitchFamily="18" charset="0"/>
                    <a:cs typeface="Times New Roman" panose="02020603050405020304" pitchFamily="18" charset="0"/>
                  </a:rPr>
                  <a:t>, s</a:t>
                </a:r>
                <a:r>
                  <a:rPr lang="en-US" sz="2000" baseline="-25000" dirty="0" smtClean="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a:t>
                </a:r>
                <a:r>
                  <a:rPr lang="en-US" sz="2000" baseline="-25000" dirty="0" smtClean="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r</a:t>
                </a:r>
                <a:r>
                  <a:rPr lang="en-US" sz="2000" baseline="-25000" dirty="0" smtClean="0">
                    <a:latin typeface="Times New Roman" panose="02020603050405020304" pitchFamily="18" charset="0"/>
                    <a:cs typeface="Times New Roman" panose="02020603050405020304" pitchFamily="18" charset="0"/>
                  </a:rPr>
                  <a:t>2</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called a </a:t>
                </a:r>
                <a:r>
                  <a:rPr lang="en-US" sz="2000" i="1" dirty="0" smtClean="0">
                    <a:latin typeface="Times New Roman" panose="02020603050405020304" pitchFamily="18" charset="0"/>
                    <a:cs typeface="Times New Roman" panose="02020603050405020304" pitchFamily="18" charset="0"/>
                  </a:rPr>
                  <a:t>trajectory</a:t>
                </a:r>
                <a:r>
                  <a:rPr lang="en-US" sz="2000" dirty="0" smtClean="0">
                    <a:latin typeface="Times New Roman" panose="02020603050405020304" pitchFamily="18" charset="0"/>
                    <a:cs typeface="Times New Roman" panose="02020603050405020304" pitchFamily="18" charset="0"/>
                  </a:rPr>
                  <a:t>.</a:t>
                </a:r>
                <a:r>
                  <a:rPr lang="en-US" dirty="0"/>
                  <a:t> </a:t>
                </a:r>
                <a:endParaRPr lang="en-US" dirty="0" smtClean="0"/>
              </a:p>
              <a:p>
                <a:r>
                  <a:rPr lang="en-US" sz="2000" dirty="0" smtClean="0">
                    <a:latin typeface="Times New Roman" panose="02020603050405020304" pitchFamily="18" charset="0"/>
                    <a:cs typeface="Times New Roman" panose="02020603050405020304" pitchFamily="18" charset="0"/>
                  </a:rPr>
                  <a:t>Theoretically</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trajectory is infinitely </a:t>
                </a:r>
                <a:r>
                  <a:rPr lang="en-US" sz="2000" dirty="0">
                    <a:latin typeface="Times New Roman" panose="02020603050405020304" pitchFamily="18" charset="0"/>
                    <a:cs typeface="Times New Roman" panose="02020603050405020304" pitchFamily="18" charset="0"/>
                  </a:rPr>
                  <a:t>long, but the episodic property holds in most practical </a:t>
                </a:r>
                <a:r>
                  <a:rPr lang="en-US" sz="2000" dirty="0" smtClean="0">
                    <a:latin typeface="Times New Roman" panose="02020603050405020304" pitchFamily="18" charset="0"/>
                    <a:cs typeface="Times New Roman" panose="02020603050405020304" pitchFamily="18" charset="0"/>
                  </a:rPr>
                  <a:t>cases.</a:t>
                </a:r>
                <a:r>
                  <a:rPr lang="en-US" dirty="0"/>
                  <a:t> </a:t>
                </a:r>
                <a:r>
                  <a:rPr lang="en-US" sz="2000" dirty="0">
                    <a:latin typeface="Times New Roman" panose="02020603050405020304" pitchFamily="18" charset="0"/>
                    <a:cs typeface="Times New Roman" panose="02020603050405020304" pitchFamily="18" charset="0"/>
                  </a:rPr>
                  <a:t>One trajectory </a:t>
                </a:r>
                <a:r>
                  <a:rPr lang="en-US" sz="2000" dirty="0" smtClean="0">
                    <a:latin typeface="Times New Roman" panose="02020603050405020304" pitchFamily="18" charset="0"/>
                    <a:cs typeface="Times New Roman" panose="02020603050405020304" pitchFamily="18" charset="0"/>
                  </a:rPr>
                  <a:t>of some finite </a:t>
                </a:r>
                <a:r>
                  <a:rPr lang="en-US" sz="2000" dirty="0">
                    <a:latin typeface="Times New Roman" panose="02020603050405020304" pitchFamily="18" charset="0"/>
                    <a:cs typeface="Times New Roman" panose="02020603050405020304" pitchFamily="18" charset="0"/>
                  </a:rPr>
                  <a:t>length  is called an </a:t>
                </a:r>
                <a:r>
                  <a:rPr lang="en-US" sz="2000" i="1" dirty="0">
                    <a:latin typeface="Times New Roman" panose="02020603050405020304" pitchFamily="18" charset="0"/>
                    <a:cs typeface="Times New Roman" panose="02020603050405020304" pitchFamily="18" charset="0"/>
                  </a:rPr>
                  <a:t>episode</a:t>
                </a:r>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For given MDP and </a:t>
                </a:r>
                <a:r>
                  <a:rPr lang="en-US" sz="2000" dirty="0" smtClean="0">
                    <a:latin typeface="Times New Roman" panose="02020603050405020304" pitchFamily="18" charset="0"/>
                    <a:cs typeface="Times New Roman" panose="02020603050405020304" pitchFamily="18" charset="0"/>
                  </a:rPr>
                  <a:t>policy </a:t>
                </a:r>
                <a14:m>
                  <m:oMath xmlns:m="http://schemas.openxmlformats.org/officeDocument/2006/math">
                    <m:r>
                      <a:rPr lang="en-US" sz="2000" i="1" dirty="0">
                        <a:latin typeface="Cambria Math" panose="02040503050406030204" pitchFamily="18" charset="0"/>
                      </a:rPr>
                      <m:t>𝜋</m:t>
                    </m:r>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the probability </a:t>
                </a:r>
                <a:r>
                  <a:rPr lang="en-US" sz="2000" dirty="0" smtClean="0">
                    <a:latin typeface="Times New Roman" panose="02020603050405020304" pitchFamily="18" charset="0"/>
                    <a:cs typeface="Times New Roman" panose="02020603050405020304" pitchFamily="18" charset="0"/>
                  </a:rPr>
                  <a:t>of observing </a:t>
                </a:r>
                <a:r>
                  <a:rPr lang="en-US" sz="2000" dirty="0">
                    <a:latin typeface="Times New Roman" panose="02020603050405020304" pitchFamily="18" charset="0"/>
                    <a:cs typeface="Times New Roman" panose="02020603050405020304" pitchFamily="18" charset="0"/>
                  </a:rPr>
                  <a:t>(s</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a</a:t>
                </a:r>
                <a:r>
                  <a:rPr lang="en-US" sz="2000" baseline="-25000" dirty="0">
                    <a:latin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cs typeface="Times New Roman" panose="02020603050405020304" pitchFamily="18" charset="0"/>
                  </a:rPr>
                  <a:t>, r</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s</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a</a:t>
                </a:r>
                <a:r>
                  <a:rPr lang="en-US" sz="2000" baseline="-250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r</a:t>
                </a:r>
                <a:r>
                  <a:rPr lang="en-US" sz="2000" baseline="-25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called trajectory distribution and is denoted as</a:t>
                </a:r>
                <a:r>
                  <a:rPr lang="en-US" sz="2000" dirty="0" smtClean="0">
                    <a:latin typeface="Times New Roman" panose="02020603050405020304" pitchFamily="18" charset="0"/>
                    <a:cs typeface="Times New Roman" panose="02020603050405020304" pitchFamily="18" charset="0"/>
                  </a:rPr>
                  <a:t>:</a:t>
                </a:r>
              </a:p>
              <a:p>
                <a:pPr marL="0" indent="0" algn="ctr">
                  <a:buNone/>
                </a:pPr>
                <a:endParaRPr lang="en-US" sz="2000" dirty="0" smtClean="0">
                  <a:latin typeface="Times New Roman" panose="02020603050405020304" pitchFamily="18" charset="0"/>
                  <a:cs typeface="Times New Roman" panose="02020603050405020304" pitchFamily="18" charset="0"/>
                </a:endParaRPr>
              </a:p>
              <a:p>
                <a:endParaRPr lang="en-US" sz="2000" i="1"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374469"/>
                <a:ext cx="10900955" cy="5802494"/>
              </a:xfrm>
              <a:blipFill>
                <a:blip r:embed="rId2"/>
                <a:stretch>
                  <a:fillRect l="-447" r="-279"/>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4605870" y="5490148"/>
            <a:ext cx="3365612" cy="686815"/>
          </a:xfrm>
          <a:prstGeom prst="rect">
            <a:avLst/>
          </a:prstGeom>
        </p:spPr>
      </p:pic>
    </p:spTree>
    <p:extLst>
      <p:ext uri="{BB962C8B-B14F-4D97-AF65-F5344CB8AC3E}">
        <p14:creationId xmlns:p14="http://schemas.microsoft.com/office/powerpoint/2010/main" val="32388103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269966"/>
                <a:ext cx="10515600" cy="5906997"/>
              </a:xfrm>
            </p:spPr>
            <p:txBody>
              <a:bodyPr>
                <a:normAutofit/>
              </a:bodyPr>
              <a:lstStyle/>
              <a:p>
                <a:r>
                  <a:rPr lang="en-US" sz="2000" dirty="0" smtClean="0">
                    <a:latin typeface="Times New Roman" panose="02020603050405020304" pitchFamily="18" charset="0"/>
                    <a:cs typeface="Times New Roman" panose="02020603050405020304" pitchFamily="18" charset="0"/>
                  </a:rPr>
                  <a:t>The objective of RL is to find the </a:t>
                </a:r>
                <a:r>
                  <a:rPr lang="en-US" sz="2000" i="1" dirty="0" smtClean="0">
                    <a:latin typeface="Times New Roman" panose="02020603050405020304" pitchFamily="18" charset="0"/>
                    <a:cs typeface="Times New Roman" panose="02020603050405020304" pitchFamily="18" charset="0"/>
                  </a:rPr>
                  <a:t>optimal policy </a:t>
                </a:r>
                <a14:m>
                  <m:oMath xmlns:m="http://schemas.openxmlformats.org/officeDocument/2006/math">
                    <m:r>
                      <a:rPr lang="en-US" sz="2000" i="1" dirty="0" smtClean="0">
                        <a:latin typeface="Cambria Math" panose="02040503050406030204" pitchFamily="18" charset="0"/>
                      </a:rPr>
                      <m:t>𝜋</m:t>
                    </m:r>
                  </m:oMath>
                </a14:m>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for the agent that maximizes the cumulative reward, which is called </a:t>
                </a:r>
                <a:r>
                  <a:rPr lang="en-US" sz="2000" i="1" dirty="0" smtClean="0">
                    <a:latin typeface="Times New Roman" panose="02020603050405020304" pitchFamily="18" charset="0"/>
                    <a:cs typeface="Times New Roman" panose="02020603050405020304" pitchFamily="18" charset="0"/>
                  </a:rPr>
                  <a:t>return</a:t>
                </a:r>
                <a:r>
                  <a:rPr lang="en-US" sz="2000" dirty="0" smtClean="0">
                    <a:latin typeface="Times New Roman" panose="02020603050405020304" pitchFamily="18" charset="0"/>
                    <a:cs typeface="Times New Roman" panose="02020603050405020304" pitchFamily="18" charset="0"/>
                  </a:rPr>
                  <a:t>. For every episode, the return is defined as the weighted sum of immediate rewards:</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Because the policy induces a </a:t>
                </a:r>
                <a:r>
                  <a:rPr lang="en-US" sz="2000" i="1" dirty="0" smtClean="0">
                    <a:latin typeface="Times New Roman" panose="02020603050405020304" pitchFamily="18" charset="0"/>
                    <a:cs typeface="Times New Roman" panose="02020603050405020304" pitchFamily="18" charset="0"/>
                  </a:rPr>
                  <a:t>trajectory</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distribution, the expected </a:t>
                </a:r>
                <a:r>
                  <a:rPr lang="en-US" sz="2000" i="1" dirty="0">
                    <a:latin typeface="Times New Roman" panose="02020603050405020304" pitchFamily="18" charset="0"/>
                    <a:cs typeface="Times New Roman" panose="02020603050405020304" pitchFamily="18" charset="0"/>
                  </a:rPr>
                  <a:t>reward</a:t>
                </a:r>
                <a:r>
                  <a:rPr lang="en-US" sz="2000" dirty="0">
                    <a:latin typeface="Times New Roman" panose="02020603050405020304" pitchFamily="18" charset="0"/>
                    <a:cs typeface="Times New Roman" panose="02020603050405020304" pitchFamily="18" charset="0"/>
                  </a:rPr>
                  <a:t> maximization </a:t>
                </a:r>
                <a:r>
                  <a:rPr lang="en-US" sz="2000" dirty="0" smtClean="0">
                    <a:latin typeface="Times New Roman" panose="02020603050405020304" pitchFamily="18" charset="0"/>
                    <a:cs typeface="Times New Roman" panose="02020603050405020304" pitchFamily="18" charset="0"/>
                  </a:rPr>
                  <a:t>can be </a:t>
                </a:r>
                <a:r>
                  <a:rPr lang="en-US" sz="2000" dirty="0">
                    <a:latin typeface="Times New Roman" panose="02020603050405020304" pitchFamily="18" charset="0"/>
                    <a:cs typeface="Times New Roman" panose="02020603050405020304" pitchFamily="18" charset="0"/>
                  </a:rPr>
                  <a:t>written as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Thus, given MDP and policy </a:t>
                </a:r>
                <a14:m>
                  <m:oMath xmlns:m="http://schemas.openxmlformats.org/officeDocument/2006/math">
                    <m:r>
                      <a:rPr lang="en-US" sz="2000" i="1" dirty="0">
                        <a:latin typeface="Cambria Math" panose="02040503050406030204" pitchFamily="18" charset="0"/>
                      </a:rPr>
                      <m:t>𝜋</m:t>
                    </m:r>
                  </m:oMath>
                </a14:m>
                <a:r>
                  <a:rPr lang="en-US" sz="2000" dirty="0">
                    <a:latin typeface="Times New Roman" panose="02020603050405020304" pitchFamily="18" charset="0"/>
                    <a:cs typeface="Times New Roman" panose="02020603050405020304" pitchFamily="18" charset="0"/>
                  </a:rPr>
                  <a:t>, the </a:t>
                </a:r>
                <a:r>
                  <a:rPr lang="en-US" sz="2000" i="1" dirty="0">
                    <a:latin typeface="Times New Roman" panose="02020603050405020304" pitchFamily="18" charset="0"/>
                    <a:cs typeface="Times New Roman" panose="02020603050405020304" pitchFamily="18" charset="0"/>
                  </a:rPr>
                  <a:t>discounted expected reward</a:t>
                </a:r>
                <a:r>
                  <a:rPr lang="en-US" sz="2000" dirty="0">
                    <a:latin typeface="Times New Roman" panose="02020603050405020304" pitchFamily="18" charset="0"/>
                    <a:cs typeface="Times New Roman" panose="02020603050405020304" pitchFamily="18" charset="0"/>
                  </a:rPr>
                  <a:t> is </a:t>
                </a:r>
                <a:r>
                  <a:rPr lang="en-US" sz="2000" dirty="0" smtClean="0">
                    <a:latin typeface="Times New Roman" panose="02020603050405020304" pitchFamily="18" charset="0"/>
                    <a:cs typeface="Times New Roman" panose="02020603050405020304" pitchFamily="18" charset="0"/>
                  </a:rPr>
                  <a:t>defined:</a:t>
                </a: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 goal of RL is to </a:t>
                </a:r>
                <a:r>
                  <a:rPr lang="en-US" sz="2000" dirty="0" smtClean="0">
                    <a:latin typeface="Times New Roman" panose="02020603050405020304" pitchFamily="18" charset="0"/>
                    <a:cs typeface="Times New Roman" panose="02020603050405020304" pitchFamily="18" charset="0"/>
                  </a:rPr>
                  <a:t>find </a:t>
                </a:r>
                <a:r>
                  <a:rPr lang="en-US" sz="2000" dirty="0">
                    <a:latin typeface="Times New Roman" panose="02020603050405020304" pitchFamily="18" charset="0"/>
                    <a:cs typeface="Times New Roman" panose="02020603050405020304" pitchFamily="18" charset="0"/>
                  </a:rPr>
                  <a:t>an </a:t>
                </a:r>
                <a:r>
                  <a:rPr lang="en-US" sz="2000" i="1" dirty="0">
                    <a:latin typeface="Times New Roman" panose="02020603050405020304" pitchFamily="18" charset="0"/>
                    <a:cs typeface="Times New Roman" panose="02020603050405020304" pitchFamily="18" charset="0"/>
                  </a:rPr>
                  <a:t>optimal policy </a:t>
                </a:r>
                <a14:m>
                  <m:oMath xmlns:m="http://schemas.openxmlformats.org/officeDocument/2006/math">
                    <m:r>
                      <a:rPr lang="en-US" sz="2000" i="1" dirty="0">
                        <a:latin typeface="Cambria Math" panose="02040503050406030204" pitchFamily="18" charset="0"/>
                      </a:rPr>
                      <m:t>𝜋</m:t>
                    </m:r>
                  </m:oMath>
                </a14:m>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which maximizes the discounted </a:t>
                </a:r>
                <a:r>
                  <a:rPr lang="en-US" sz="2000" dirty="0" smtClean="0">
                    <a:latin typeface="Times New Roman" panose="02020603050405020304" pitchFamily="18" charset="0"/>
                    <a:cs typeface="Times New Roman" panose="02020603050405020304" pitchFamily="18" charset="0"/>
                  </a:rPr>
                  <a:t>expected reward</a:t>
                </a:r>
                <a:r>
                  <a:rPr lang="en-US" sz="2000" dirty="0">
                    <a:latin typeface="Times New Roman" panose="02020603050405020304" pitchFamily="18" charset="0"/>
                    <a:cs typeface="Times New Roman" panose="02020603050405020304" pitchFamily="18" charset="0"/>
                  </a:rPr>
                  <a:t>, i.e. G(</a:t>
                </a:r>
                <a14:m>
                  <m:oMath xmlns:m="http://schemas.openxmlformats.org/officeDocument/2006/math">
                    <m:r>
                      <a:rPr lang="en-US" sz="2000" i="1" dirty="0">
                        <a:latin typeface="Cambria Math" panose="02040503050406030204" pitchFamily="18" charset="0"/>
                      </a:rPr>
                      <m:t>𝜋</m:t>
                    </m:r>
                  </m:oMath>
                </a14:m>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max </a:t>
                </a:r>
                <a14:m>
                  <m:oMath xmlns:m="http://schemas.openxmlformats.org/officeDocument/2006/math">
                    <m:r>
                      <a:rPr lang="en-US" sz="2000" i="1" baseline="-25000" dirty="0">
                        <a:latin typeface="Cambria Math" panose="02040503050406030204" pitchFamily="18" charset="0"/>
                      </a:rPr>
                      <m:t>𝜋</m:t>
                    </m:r>
                  </m:oMath>
                </a14:m>
                <a:r>
                  <a:rPr lang="en-US" sz="2000" dirty="0">
                    <a:latin typeface="Times New Roman" panose="02020603050405020304" pitchFamily="18" charset="0"/>
                    <a:cs typeface="Times New Roman" panose="02020603050405020304" pitchFamily="18" charset="0"/>
                  </a:rPr>
                  <a:t>.</a:t>
                </a:r>
                <a:endParaRPr lang="en-US" sz="2000" dirty="0" smtClean="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269966"/>
                <a:ext cx="10515600" cy="5906997"/>
              </a:xfrm>
              <a:blipFill>
                <a:blip r:embed="rId2"/>
                <a:stretch>
                  <a:fillRect l="-522" t="-1032" r="-116"/>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5261052" y="913241"/>
            <a:ext cx="1669895" cy="708511"/>
          </a:xfrm>
          <a:prstGeom prst="rect">
            <a:avLst/>
          </a:prstGeom>
        </p:spPr>
      </p:pic>
      <p:pic>
        <p:nvPicPr>
          <p:cNvPr id="5" name="Picture 4"/>
          <p:cNvPicPr>
            <a:picLocks noChangeAspect="1"/>
          </p:cNvPicPr>
          <p:nvPr/>
        </p:nvPicPr>
        <p:blipFill>
          <a:blip r:embed="rId4"/>
          <a:stretch>
            <a:fillRect/>
          </a:stretch>
        </p:blipFill>
        <p:spPr>
          <a:xfrm>
            <a:off x="4973668" y="2052497"/>
            <a:ext cx="2251217" cy="795206"/>
          </a:xfrm>
          <a:prstGeom prst="rect">
            <a:avLst/>
          </a:prstGeom>
        </p:spPr>
      </p:pic>
      <p:pic>
        <p:nvPicPr>
          <p:cNvPr id="6" name="Picture 5"/>
          <p:cNvPicPr>
            <a:picLocks noChangeAspect="1"/>
          </p:cNvPicPr>
          <p:nvPr/>
        </p:nvPicPr>
        <p:blipFill>
          <a:blip r:embed="rId5"/>
          <a:stretch>
            <a:fillRect/>
          </a:stretch>
        </p:blipFill>
        <p:spPr>
          <a:xfrm>
            <a:off x="4686767" y="3404283"/>
            <a:ext cx="2811314" cy="994309"/>
          </a:xfrm>
          <a:prstGeom prst="rect">
            <a:avLst/>
          </a:prstGeom>
        </p:spPr>
      </p:pic>
      <p:sp>
        <p:nvSpPr>
          <p:cNvPr id="9" name="Right Arrow 8"/>
          <p:cNvSpPr/>
          <p:nvPr/>
        </p:nvSpPr>
        <p:spPr>
          <a:xfrm>
            <a:off x="2090057" y="5118464"/>
            <a:ext cx="217714" cy="9797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1176" y="2052497"/>
            <a:ext cx="3340824" cy="1544343"/>
          </a:xfrm>
          <a:prstGeom prst="rect">
            <a:avLst/>
          </a:prstGeom>
        </p:spPr>
      </p:pic>
    </p:spTree>
    <p:extLst>
      <p:ext uri="{BB962C8B-B14F-4D97-AF65-F5344CB8AC3E}">
        <p14:creationId xmlns:p14="http://schemas.microsoft.com/office/powerpoint/2010/main" val="13699066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9594669" cy="697321"/>
          </a:xfrm>
        </p:spPr>
        <p:txBody>
          <a:bodyPr>
            <a:normAutofit/>
          </a:bodyPr>
          <a:lstStyle/>
          <a:p>
            <a:r>
              <a:rPr lang="en-US" sz="4000" dirty="0">
                <a:latin typeface="Times New Roman" panose="02020603050405020304" pitchFamily="18" charset="0"/>
                <a:cs typeface="Times New Roman" panose="02020603050405020304" pitchFamily="18" charset="0"/>
              </a:rPr>
              <a:t>Value and Q-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600892"/>
                <a:ext cx="10515600" cy="5547360"/>
              </a:xfrm>
            </p:spPr>
            <p:txBody>
              <a:bodyPr>
                <a:normAutofit/>
              </a:bodyPr>
              <a:lstStyle/>
              <a:p>
                <a:pPr>
                  <a:lnSpc>
                    <a:spcPct val="100000"/>
                  </a:lnSpc>
                </a:pPr>
                <a:r>
                  <a:rPr lang="en-US" sz="2000" dirty="0">
                    <a:latin typeface="Times New Roman" panose="02020603050405020304" pitchFamily="18" charset="0"/>
                    <a:cs typeface="Times New Roman" panose="02020603050405020304" pitchFamily="18" charset="0"/>
                  </a:rPr>
                  <a:t>The value function is applied to evaluate how good it is for an agent to utilize policy </a:t>
                </a: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visit state s. The concept of "good" is </a:t>
                </a:r>
                <a:r>
                  <a:rPr lang="en-US" sz="2000" dirty="0" smtClean="0">
                    <a:latin typeface="Times New Roman" panose="02020603050405020304" pitchFamily="18" charset="0"/>
                    <a:cs typeface="Times New Roman" panose="02020603050405020304" pitchFamily="18" charset="0"/>
                  </a:rPr>
                  <a:t>defined </a:t>
                </a:r>
                <a:r>
                  <a:rPr lang="en-US" sz="2000" dirty="0">
                    <a:latin typeface="Times New Roman" panose="02020603050405020304" pitchFamily="18" charset="0"/>
                    <a:cs typeface="Times New Roman" panose="02020603050405020304" pitchFamily="18" charset="0"/>
                  </a:rPr>
                  <a:t>in terms of expected return, i.e. </a:t>
                </a:r>
                <a:r>
                  <a:rPr lang="en-US" sz="2000" dirty="0" smtClean="0">
                    <a:latin typeface="Times New Roman" panose="02020603050405020304" pitchFamily="18" charset="0"/>
                    <a:cs typeface="Times New Roman" panose="02020603050405020304" pitchFamily="18" charset="0"/>
                  </a:rPr>
                  <a:t>future rewards </a:t>
                </a:r>
                <a:r>
                  <a:rPr lang="en-US" sz="2000" dirty="0">
                    <a:latin typeface="Times New Roman" panose="02020603050405020304" pitchFamily="18" charset="0"/>
                    <a:cs typeface="Times New Roman" panose="02020603050405020304" pitchFamily="18" charset="0"/>
                  </a:rPr>
                  <a:t>that can be expected to receive in the future and it depends on what actions it </a:t>
                </a:r>
                <a:r>
                  <a:rPr lang="en-US" sz="2000" dirty="0" smtClean="0">
                    <a:latin typeface="Times New Roman" panose="02020603050405020304" pitchFamily="18" charset="0"/>
                    <a:cs typeface="Times New Roman" panose="02020603050405020304" pitchFamily="18" charset="0"/>
                  </a:rPr>
                  <a:t>will take</a:t>
                </a:r>
                <a:r>
                  <a:rPr lang="en-US" sz="2000" dirty="0">
                    <a:latin typeface="Times New Roman" panose="02020603050405020304" pitchFamily="18" charset="0"/>
                    <a:cs typeface="Times New Roman" panose="02020603050405020304" pitchFamily="18" charset="0"/>
                  </a:rPr>
                  <a:t>. Mathematically, the value is the expectation of return, and value approximation </a:t>
                </a:r>
                <a:r>
                  <a:rPr lang="en-US" sz="2000" dirty="0" smtClean="0">
                    <a:latin typeface="Times New Roman" panose="02020603050405020304" pitchFamily="18" charset="0"/>
                    <a:cs typeface="Times New Roman" panose="02020603050405020304" pitchFamily="18" charset="0"/>
                  </a:rPr>
                  <a:t>is obtained </a:t>
                </a:r>
                <a:r>
                  <a:rPr lang="en-US" sz="2000" dirty="0">
                    <a:latin typeface="Times New Roman" panose="02020603050405020304" pitchFamily="18" charset="0"/>
                    <a:cs typeface="Times New Roman" panose="02020603050405020304" pitchFamily="18" charset="0"/>
                  </a:rPr>
                  <a:t>by Bellman expectation equation as </a:t>
                </a:r>
                <a:r>
                  <a:rPr lang="en-US" sz="2000" dirty="0" smtClean="0">
                    <a:latin typeface="Times New Roman" panose="02020603050405020304" pitchFamily="18" charset="0"/>
                    <a:cs typeface="Times New Roman" panose="02020603050405020304" pitchFamily="18" charset="0"/>
                  </a:rPr>
                  <a:t>follows:</a:t>
                </a:r>
                <a:r>
                  <a:rPr lang="en-US" dirty="0"/>
                  <a:t> </a:t>
                </a:r>
                <a:r>
                  <a:rPr lang="en-US" sz="2000" dirty="0">
                    <a:latin typeface="Times New Roman" panose="02020603050405020304" pitchFamily="18" charset="0"/>
                    <a:cs typeface="Times New Roman" panose="02020603050405020304" pitchFamily="18" charset="0"/>
                  </a:rPr>
                  <a:t>The optimal V-value function is the expected discounted reward when in a given state</a:t>
                </a:r>
                <a:r>
                  <a:rPr lang="en-US" sz="2000" b="1" dirty="0">
                    <a:latin typeface="Times New Roman" panose="02020603050405020304" pitchFamily="18" charset="0"/>
                    <a:cs typeface="Times New Roman" panose="02020603050405020304" pitchFamily="18" charset="0"/>
                  </a:rPr>
                  <a:t> </a:t>
                </a:r>
                <a:r>
                  <a:rPr lang="en-US" sz="2000" b="1" i="1" dirty="0">
                    <a:latin typeface="Times New Roman" panose="02020603050405020304" pitchFamily="18" charset="0"/>
                    <a:cs typeface="Times New Roman" panose="02020603050405020304" pitchFamily="18" charset="0"/>
                  </a:rPr>
                  <a:t>s</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agent follows the policy</a:t>
                </a:r>
                <a:r>
                  <a:rPr lang="en-US" sz="2000" i="1" dirty="0">
                    <a:latin typeface="Times New Roman" panose="02020603050405020304" pitchFamily="18" charset="0"/>
                    <a:cs typeface="Times New Roman" panose="02020603050405020304" pitchFamily="18" charset="0"/>
                  </a:rPr>
                  <a:t> </a:t>
                </a:r>
                <a:r>
                  <a:rPr lang="en-US" sz="2000" dirty="0"/>
                  <a:t> </a:t>
                </a:r>
                <a14:m>
                  <m:oMath xmlns:m="http://schemas.openxmlformats.org/officeDocument/2006/math">
                    <m:r>
                      <a:rPr lang="en-US" sz="2000" i="1" dirty="0">
                        <a:latin typeface="Cambria Math" panose="02040503050406030204" pitchFamily="18" charset="0"/>
                      </a:rPr>
                      <m:t>𝜋</m:t>
                    </m:r>
                    <m:r>
                      <a:rPr lang="en-US" sz="2000" i="1" dirty="0">
                        <a:latin typeface="Cambria Math" panose="02040503050406030204" pitchFamily="18" charset="0"/>
                      </a:rPr>
                      <m:t> </m:t>
                    </m:r>
                  </m:oMath>
                </a14:m>
                <a:r>
                  <a:rPr lang="en-US" sz="2000" b="1" i="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thereafter</a:t>
                </a:r>
                <a:r>
                  <a:rPr lang="en-US" dirty="0"/>
                  <a:t>.</a:t>
                </a:r>
                <a:endParaRPr lang="en-US" sz="2000" dirty="0" smtClean="0">
                  <a:latin typeface="Times New Roman" panose="02020603050405020304" pitchFamily="18" charset="0"/>
                  <a:cs typeface="Times New Roman" panose="02020603050405020304" pitchFamily="18" charset="0"/>
                </a:endParaRPr>
              </a:p>
              <a:p>
                <a:pPr>
                  <a:lnSpc>
                    <a:spcPct val="100000"/>
                  </a:lnSpc>
                </a:pPr>
                <a:endParaRPr lang="en-US" sz="2000" dirty="0" smtClean="0">
                  <a:latin typeface="Times New Roman" panose="02020603050405020304" pitchFamily="18" charset="0"/>
                  <a:cs typeface="Times New Roman" panose="02020603050405020304" pitchFamily="18" charset="0"/>
                </a:endParaRPr>
              </a:p>
              <a:p>
                <a:pPr>
                  <a:lnSpc>
                    <a:spcPct val="100000"/>
                  </a:lnSpc>
                </a:pPr>
                <a:endParaRPr lang="en-US" sz="2000" dirty="0">
                  <a:latin typeface="Times New Roman" panose="02020603050405020304" pitchFamily="18" charset="0"/>
                  <a:cs typeface="Times New Roman" panose="02020603050405020304" pitchFamily="18" charset="0"/>
                </a:endParaRPr>
              </a:p>
              <a:p>
                <a:r>
                  <a:rPr lang="en-US" sz="2000" i="1" dirty="0" smtClean="0">
                    <a:latin typeface="Times New Roman" panose="02020603050405020304" pitchFamily="18" charset="0"/>
                    <a:cs typeface="Times New Roman" panose="02020603050405020304" pitchFamily="18" charset="0"/>
                  </a:rPr>
                  <a:t>V</a:t>
                </a:r>
                <a14:m>
                  <m:oMath xmlns:m="http://schemas.openxmlformats.org/officeDocument/2006/math">
                    <m:r>
                      <a:rPr lang="en-US" sz="2000" i="1" baseline="30000" dirty="0" smtClean="0">
                        <a:latin typeface="Cambria Math" panose="02040503050406030204" pitchFamily="18" charset="0"/>
                      </a:rPr>
                      <m:t>𝜋</m:t>
                    </m:r>
                  </m:oMath>
                </a14:m>
                <a:r>
                  <a:rPr lang="en-US" sz="2000" i="1" dirty="0">
                    <a:latin typeface="Times New Roman" panose="02020603050405020304" pitchFamily="18" charset="0"/>
                    <a:cs typeface="Times New Roman" panose="02020603050405020304" pitchFamily="18" charset="0"/>
                  </a:rPr>
                  <a:t>(</a:t>
                </a:r>
                <a:r>
                  <a:rPr lang="en-US" sz="2000" i="1" dirty="0" err="1">
                    <a:latin typeface="Times New Roman" panose="02020603050405020304" pitchFamily="18" charset="0"/>
                    <a:cs typeface="Times New Roman" panose="02020603050405020304" pitchFamily="18" charset="0"/>
                  </a:rPr>
                  <a:t>s</a:t>
                </a:r>
                <a:r>
                  <a:rPr lang="en-US" sz="2000" i="1" baseline="-25000" dirty="0" err="1">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also known as state-value function, and the </a:t>
                </a:r>
                <a:r>
                  <a:rPr lang="en-US" sz="2000" i="1" dirty="0">
                    <a:latin typeface="Times New Roman" panose="02020603050405020304" pitchFamily="18" charset="0"/>
                    <a:cs typeface="Times New Roman" panose="02020603050405020304" pitchFamily="18" charset="0"/>
                  </a:rPr>
                  <a:t>expectation term </a:t>
                </a:r>
                <a:r>
                  <a:rPr lang="en-US" sz="2000" dirty="0">
                    <a:latin typeface="Times New Roman" panose="02020603050405020304" pitchFamily="18" charset="0"/>
                    <a:cs typeface="Times New Roman" panose="02020603050405020304" pitchFamily="18" charset="0"/>
                  </a:rPr>
                  <a:t>can be expanded </a:t>
                </a:r>
                <a:r>
                  <a:rPr lang="en-US" sz="2000" dirty="0" smtClean="0">
                    <a:latin typeface="Times New Roman" panose="02020603050405020304" pitchFamily="18" charset="0"/>
                    <a:cs typeface="Times New Roman" panose="02020603050405020304" pitchFamily="18" charset="0"/>
                  </a:rPr>
                  <a:t>as a </a:t>
                </a:r>
                <a:r>
                  <a:rPr lang="en-US" sz="2000" dirty="0">
                    <a:latin typeface="Times New Roman" panose="02020603050405020304" pitchFamily="18" charset="0"/>
                    <a:cs typeface="Times New Roman" panose="02020603050405020304" pitchFamily="18" charset="0"/>
                  </a:rPr>
                  <a:t>product of </a:t>
                </a:r>
                <a:r>
                  <a:rPr lang="en-US" sz="2000" i="1" dirty="0">
                    <a:latin typeface="Times New Roman" panose="02020603050405020304" pitchFamily="18" charset="0"/>
                    <a:cs typeface="Times New Roman" panose="02020603050405020304" pitchFamily="18" charset="0"/>
                  </a:rPr>
                  <a:t>policy, transition probability, and return </a:t>
                </a:r>
                <a:r>
                  <a:rPr lang="en-US" sz="2000" dirty="0">
                    <a:latin typeface="Times New Roman" panose="02020603050405020304" pitchFamily="18" charset="0"/>
                    <a:cs typeface="Times New Roman" panose="02020603050405020304" pitchFamily="18" charset="0"/>
                  </a:rPr>
                  <a:t>as follows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equation is called the </a:t>
                </a:r>
                <a:r>
                  <a:rPr lang="en-US" sz="2000" i="1" dirty="0">
                    <a:latin typeface="Times New Roman" panose="02020603050405020304" pitchFamily="18" charset="0"/>
                    <a:cs typeface="Times New Roman" panose="02020603050405020304" pitchFamily="18" charset="0"/>
                  </a:rPr>
                  <a:t>Bellman equation</a:t>
                </a:r>
                <a:r>
                  <a:rPr lang="en-US" sz="2000" dirty="0">
                    <a:latin typeface="Times New Roman" panose="02020603050405020304" pitchFamily="18" charset="0"/>
                    <a:cs typeface="Times New Roman" panose="02020603050405020304" pitchFamily="18" charset="0"/>
                  </a:rPr>
                  <a:t>. When the agent always selects the </a:t>
                </a:r>
                <a:r>
                  <a:rPr lang="en-US" sz="2000" dirty="0" smtClean="0">
                    <a:latin typeface="Times New Roman" panose="02020603050405020304" pitchFamily="18" charset="0"/>
                    <a:cs typeface="Times New Roman" panose="02020603050405020304" pitchFamily="18" charset="0"/>
                  </a:rPr>
                  <a:t>action according </a:t>
                </a:r>
                <a:r>
                  <a:rPr lang="en-US" sz="2000" dirty="0">
                    <a:latin typeface="Times New Roman" panose="02020603050405020304" pitchFamily="18" charset="0"/>
                    <a:cs typeface="Times New Roman" panose="02020603050405020304" pitchFamily="18" charset="0"/>
                  </a:rPr>
                  <a:t>to the optimal </a:t>
                </a:r>
                <a:r>
                  <a:rPr lang="en-US" sz="2000" dirty="0" smtClean="0">
                    <a:latin typeface="Times New Roman" panose="02020603050405020304" pitchFamily="18" charset="0"/>
                    <a:cs typeface="Times New Roman" panose="02020603050405020304" pitchFamily="18" charset="0"/>
                  </a:rPr>
                  <a:t>policy </a:t>
                </a:r>
                <a14:m>
                  <m:oMath xmlns:m="http://schemas.openxmlformats.org/officeDocument/2006/math">
                    <m:r>
                      <a:rPr lang="en-US" sz="2000" i="1" dirty="0">
                        <a:latin typeface="Cambria Math" panose="02040503050406030204" pitchFamily="18" charset="0"/>
                      </a:rPr>
                      <m:t>𝜋</m:t>
                    </m:r>
                  </m:oMath>
                </a14:m>
                <a:r>
                  <a:rPr lang="en-US" sz="2000" i="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that maximizes the value, the Bellman equation can </a:t>
                </a:r>
                <a:r>
                  <a:rPr lang="en-US" sz="2000" dirty="0" smtClean="0">
                    <a:latin typeface="Times New Roman" panose="02020603050405020304" pitchFamily="18" charset="0"/>
                    <a:cs typeface="Times New Roman" panose="02020603050405020304" pitchFamily="18" charset="0"/>
                  </a:rPr>
                  <a:t>be expressed </a:t>
                </a:r>
                <a:r>
                  <a:rPr lang="en-US" sz="2000" dirty="0">
                    <a:latin typeface="Times New Roman" panose="02020603050405020304" pitchFamily="18" charset="0"/>
                    <a:cs typeface="Times New Roman" panose="02020603050405020304" pitchFamily="18" charset="0"/>
                  </a:rPr>
                  <a:t>as follows:</a:t>
                </a:r>
                <a:endParaRPr lang="en-US" sz="2000" dirty="0" smtClean="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600892"/>
                <a:ext cx="10515600" cy="5547360"/>
              </a:xfrm>
              <a:blipFill>
                <a:blip r:embed="rId2"/>
                <a:stretch>
                  <a:fillRect l="-522" t="-659" r="-928" b="-330"/>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2929880" y="4266626"/>
            <a:ext cx="6332235" cy="666269"/>
          </a:xfrm>
          <a:prstGeom prst="rect">
            <a:avLst/>
          </a:prstGeom>
        </p:spPr>
      </p:pic>
      <p:pic>
        <p:nvPicPr>
          <p:cNvPr id="6" name="Picture 5"/>
          <p:cNvPicPr>
            <a:picLocks noChangeAspect="1"/>
          </p:cNvPicPr>
          <p:nvPr/>
        </p:nvPicPr>
        <p:blipFill>
          <a:blip r:embed="rId4"/>
          <a:stretch>
            <a:fillRect/>
          </a:stretch>
        </p:blipFill>
        <p:spPr>
          <a:xfrm>
            <a:off x="2469416" y="5947450"/>
            <a:ext cx="6332235" cy="655348"/>
          </a:xfrm>
          <a:prstGeom prst="rect">
            <a:avLst/>
          </a:prstGeom>
        </p:spPr>
      </p:pic>
      <p:pic>
        <p:nvPicPr>
          <p:cNvPr id="7" name="Picture 6"/>
          <p:cNvPicPr>
            <a:picLocks noChangeAspect="1"/>
          </p:cNvPicPr>
          <p:nvPr/>
        </p:nvPicPr>
        <p:blipFill>
          <a:blip r:embed="rId5"/>
          <a:stretch>
            <a:fillRect/>
          </a:stretch>
        </p:blipFill>
        <p:spPr>
          <a:xfrm>
            <a:off x="9166152" y="5947450"/>
            <a:ext cx="1823146" cy="55428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9416" y="2786799"/>
            <a:ext cx="3147876" cy="751732"/>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35085" y="2880556"/>
            <a:ext cx="2438400" cy="581025"/>
          </a:xfrm>
          <a:prstGeom prst="rect">
            <a:avLst/>
          </a:prstGeom>
        </p:spPr>
      </p:pic>
    </p:spTree>
    <p:extLst>
      <p:ext uri="{BB962C8B-B14F-4D97-AF65-F5344CB8AC3E}">
        <p14:creationId xmlns:p14="http://schemas.microsoft.com/office/powerpoint/2010/main" val="28199718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304800"/>
                <a:ext cx="10515600" cy="5872163"/>
              </a:xfrm>
            </p:spPr>
            <p:txBody>
              <a:bodyPr>
                <a:normAutofit/>
              </a:bodyPr>
              <a:lstStyle/>
              <a:p>
                <a:r>
                  <a:rPr lang="en-US" sz="2000" dirty="0">
                    <a:latin typeface="Times New Roman" panose="02020603050405020304" pitchFamily="18" charset="0"/>
                    <a:cs typeface="Times New Roman" panose="02020603050405020304" pitchFamily="18" charset="0"/>
                  </a:rPr>
                  <a:t>However, obtaining optimal value function </a:t>
                </a:r>
                <a:r>
                  <a:rPr lang="en-US" sz="2000" i="1" dirty="0" smtClean="0">
                    <a:latin typeface="Times New Roman" panose="02020603050405020304" pitchFamily="18" charset="0"/>
                    <a:cs typeface="Times New Roman" panose="02020603050405020304" pitchFamily="18" charset="0"/>
                  </a:rPr>
                  <a:t>V*  </a:t>
                </a:r>
                <a:r>
                  <a:rPr lang="en-US" sz="2000" dirty="0">
                    <a:latin typeface="Times New Roman" panose="02020603050405020304" pitchFamily="18" charset="0"/>
                    <a:cs typeface="Times New Roman" panose="02020603050405020304" pitchFamily="18" charset="0"/>
                  </a:rPr>
                  <a:t>does not provide enough information to </a:t>
                </a:r>
                <a:r>
                  <a:rPr lang="en-US" sz="2000" dirty="0" smtClean="0">
                    <a:latin typeface="Times New Roman" panose="02020603050405020304" pitchFamily="18" charset="0"/>
                    <a:cs typeface="Times New Roman" panose="02020603050405020304" pitchFamily="18" charset="0"/>
                  </a:rPr>
                  <a:t>reconstruct some </a:t>
                </a:r>
                <a:r>
                  <a:rPr lang="en-US" sz="2000" dirty="0">
                    <a:latin typeface="Times New Roman" panose="02020603050405020304" pitchFamily="18" charset="0"/>
                    <a:cs typeface="Times New Roman" panose="02020603050405020304" pitchFamily="18" charset="0"/>
                  </a:rPr>
                  <a:t>optimal policy</a:t>
                </a:r>
                <a:r>
                  <a:rPr lang="en-US" sz="2000" dirty="0"/>
                  <a:t> </a:t>
                </a:r>
                <a14:m>
                  <m:oMath xmlns:m="http://schemas.openxmlformats.org/officeDocument/2006/math">
                    <m:r>
                      <a:rPr lang="en-US" sz="2000" i="1" dirty="0">
                        <a:latin typeface="Cambria Math" panose="02040503050406030204" pitchFamily="18" charset="0"/>
                      </a:rPr>
                      <m:t>𝜋</m:t>
                    </m:r>
                  </m:oMath>
                </a14:m>
                <a:r>
                  <a:rPr lang="en-US" sz="2000" dirty="0" smtClean="0">
                    <a:latin typeface="Times New Roman" panose="02020603050405020304" pitchFamily="18" charset="0"/>
                    <a:cs typeface="Times New Roman" panose="02020603050405020304" pitchFamily="18" charset="0"/>
                  </a:rPr>
                  <a:t>* because </a:t>
                </a:r>
                <a:r>
                  <a:rPr lang="en-US" sz="2000" dirty="0">
                    <a:latin typeface="Times New Roman" panose="02020603050405020304" pitchFamily="18" charset="0"/>
                    <a:cs typeface="Times New Roman" panose="02020603050405020304" pitchFamily="18" charset="0"/>
                  </a:rPr>
                  <a:t>the real-world environment is complicated. </a:t>
                </a:r>
                <a:r>
                  <a:rPr lang="en-US" sz="2000" dirty="0" smtClean="0">
                    <a:latin typeface="Times New Roman" panose="02020603050405020304" pitchFamily="18" charset="0"/>
                    <a:cs typeface="Times New Roman" panose="02020603050405020304" pitchFamily="18" charset="0"/>
                  </a:rPr>
                  <a:t>Thus, a </a:t>
                </a:r>
                <a:r>
                  <a:rPr lang="en-US" sz="2000" dirty="0">
                    <a:latin typeface="Times New Roman" panose="02020603050405020304" pitchFamily="18" charset="0"/>
                    <a:cs typeface="Times New Roman" panose="02020603050405020304" pitchFamily="18" charset="0"/>
                  </a:rPr>
                  <a:t>quality function (Q-function) is also called the action-value function under </a:t>
                </a:r>
                <a:r>
                  <a:rPr lang="en-US" sz="2000" dirty="0" smtClean="0">
                    <a:latin typeface="Times New Roman" panose="02020603050405020304" pitchFamily="18" charset="0"/>
                    <a:cs typeface="Times New Roman" panose="02020603050405020304" pitchFamily="18" charset="0"/>
                  </a:rPr>
                  <a:t>policy </a:t>
                </a:r>
                <a14:m>
                  <m:oMath xmlns:m="http://schemas.openxmlformats.org/officeDocument/2006/math">
                    <m:r>
                      <a:rPr lang="en-US" sz="2000" i="1" dirty="0">
                        <a:latin typeface="Cambria Math" panose="02040503050406030204" pitchFamily="18" charset="0"/>
                      </a:rPr>
                      <m:t>𝜋</m:t>
                    </m:r>
                  </m:oMath>
                </a14:m>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 Q-function </a:t>
                </a:r>
                <a:r>
                  <a:rPr lang="en-US" sz="2000" dirty="0">
                    <a:latin typeface="Times New Roman" panose="02020603050405020304" pitchFamily="18" charset="0"/>
                    <a:cs typeface="Times New Roman" panose="02020603050405020304" pitchFamily="18" charset="0"/>
                  </a:rPr>
                  <a:t>is used to estimate how good it is for an agent to perform a particular action (</a:t>
                </a:r>
                <a:r>
                  <a:rPr lang="en-US" sz="2000" i="1" dirty="0" smtClean="0">
                    <a:latin typeface="Times New Roman" panose="02020603050405020304" pitchFamily="18" charset="0"/>
                    <a:cs typeface="Times New Roman" panose="02020603050405020304" pitchFamily="18" charset="0"/>
                  </a:rPr>
                  <a:t>a</a:t>
                </a:r>
                <a:r>
                  <a:rPr lang="en-US" sz="2000" i="1" baseline="-25000" dirty="0" smtClean="0">
                    <a:latin typeface="Times New Roman" panose="02020603050405020304" pitchFamily="18" charset="0"/>
                    <a:cs typeface="Times New Roman" panose="02020603050405020304" pitchFamily="18" charset="0"/>
                  </a:rPr>
                  <a:t>t</a:t>
                </a:r>
                <a:r>
                  <a:rPr lang="en-US" sz="2000" dirty="0" smtClean="0">
                    <a:latin typeface="Times New Roman" panose="02020603050405020304" pitchFamily="18" charset="0"/>
                    <a:cs typeface="Times New Roman" panose="02020603050405020304" pitchFamily="18" charset="0"/>
                  </a:rPr>
                  <a:t>) in </a:t>
                </a:r>
                <a:r>
                  <a:rPr lang="en-US" sz="2000" dirty="0">
                    <a:latin typeface="Times New Roman" panose="02020603050405020304" pitchFamily="18" charset="0"/>
                    <a:cs typeface="Times New Roman" panose="02020603050405020304" pitchFamily="18" charset="0"/>
                  </a:rPr>
                  <a:t>a state (</a:t>
                </a:r>
                <a:r>
                  <a:rPr lang="en-US" sz="2000" i="1" dirty="0" err="1">
                    <a:latin typeface="Times New Roman" panose="02020603050405020304" pitchFamily="18" charset="0"/>
                    <a:cs typeface="Times New Roman" panose="02020603050405020304" pitchFamily="18" charset="0"/>
                  </a:rPr>
                  <a:t>s</a:t>
                </a:r>
                <a:r>
                  <a:rPr lang="en-US" sz="2000" i="1" baseline="-25000" dirty="0" err="1">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 with a policy </a:t>
                </a:r>
                <a14:m>
                  <m:oMath xmlns:m="http://schemas.openxmlformats.org/officeDocument/2006/math">
                    <m:r>
                      <a:rPr lang="en-US" sz="2000" i="1" dirty="0">
                        <a:latin typeface="Cambria Math" panose="02040503050406030204" pitchFamily="18" charset="0"/>
                      </a:rPr>
                      <m:t>𝜋</m:t>
                    </m:r>
                  </m:oMath>
                </a14:m>
                <a:r>
                  <a:rPr lang="en-US" sz="2000" dirty="0">
                    <a:latin typeface="Times New Roman" panose="02020603050405020304" pitchFamily="18" charset="0"/>
                    <a:cs typeface="Times New Roman" panose="02020603050405020304" pitchFamily="18" charset="0"/>
                  </a:rPr>
                  <a:t> and it is introduced as</a:t>
                </a:r>
                <a:r>
                  <a:rPr lang="en-US" sz="2000" dirty="0" smtClean="0">
                    <a:latin typeface="Times New Roman" panose="02020603050405020304" pitchFamily="18" charset="0"/>
                    <a:cs typeface="Times New Roman" panose="02020603050405020304" pitchFamily="18" charset="0"/>
                  </a:rPr>
                  <a:t>:</a:t>
                </a: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Unlike value function which species the goodness of a state, a Q-function species </a:t>
                </a:r>
                <a:r>
                  <a:rPr lang="en-US" sz="2000" dirty="0" smtClean="0">
                    <a:latin typeface="Times New Roman" panose="02020603050405020304" pitchFamily="18" charset="0"/>
                    <a:cs typeface="Times New Roman" panose="02020603050405020304" pitchFamily="18" charset="0"/>
                  </a:rPr>
                  <a:t>the goodness </a:t>
                </a:r>
                <a:r>
                  <a:rPr lang="en-US" sz="2000" dirty="0">
                    <a:latin typeface="Times New Roman" panose="02020603050405020304" pitchFamily="18" charset="0"/>
                    <a:cs typeface="Times New Roman" panose="02020603050405020304" pitchFamily="18" charset="0"/>
                  </a:rPr>
                  <a:t>of action in a </a:t>
                </a:r>
                <a:r>
                  <a:rPr lang="en-US" sz="2000" dirty="0" smtClean="0">
                    <a:latin typeface="Times New Roman" panose="02020603050405020304" pitchFamily="18" charset="0"/>
                    <a:cs typeface="Times New Roman" panose="02020603050405020304" pitchFamily="18" charset="0"/>
                  </a:rPr>
                  <a:t>state. </a:t>
                </a:r>
                <a:r>
                  <a:rPr lang="en-US" sz="2000" dirty="0">
                    <a:latin typeface="Times New Roman" panose="02020603050405020304" pitchFamily="18" charset="0"/>
                    <a:cs typeface="Times New Roman" panose="02020603050405020304" pitchFamily="18" charset="0"/>
                  </a:rPr>
                  <a:t>The optimal </a:t>
                </a:r>
                <a:r>
                  <a:rPr lang="en-US" sz="2000" b="1" i="1" dirty="0">
                    <a:latin typeface="Times New Roman" panose="02020603050405020304" pitchFamily="18" charset="0"/>
                    <a:cs typeface="Times New Roman" panose="02020603050405020304" pitchFamily="18" charset="0"/>
                  </a:rPr>
                  <a:t>Q</a:t>
                </a:r>
                <a:r>
                  <a:rPr lang="en-US" sz="2000" dirty="0">
                    <a:latin typeface="Times New Roman" panose="02020603050405020304" pitchFamily="18" charset="0"/>
                    <a:cs typeface="Times New Roman" panose="02020603050405020304" pitchFamily="18" charset="0"/>
                  </a:rPr>
                  <a:t>-value is the expected discounted return when in a given state s and for a given action, </a:t>
                </a:r>
                <a:r>
                  <a:rPr lang="en-US" sz="2000" b="1" i="1" dirty="0">
                    <a:latin typeface="Times New Roman" panose="02020603050405020304" pitchFamily="18" charset="0"/>
                    <a:cs typeface="Times New Roman" panose="02020603050405020304" pitchFamily="18" charset="0"/>
                  </a:rPr>
                  <a:t>a,</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 agent follows the policy </a:t>
                </a:r>
                <a:r>
                  <a:rPr lang="en-US" sz="2000" dirty="0"/>
                  <a:t> </a:t>
                </a:r>
                <a14:m>
                  <m:oMath xmlns:m="http://schemas.openxmlformats.org/officeDocument/2006/math">
                    <m:r>
                      <a:rPr lang="en-US" sz="2000" i="1" dirty="0">
                        <a:latin typeface="Cambria Math" panose="02040503050406030204" pitchFamily="18" charset="0"/>
                      </a:rPr>
                      <m:t>𝜋</m:t>
                    </m:r>
                  </m:oMath>
                </a14:m>
                <a:r>
                  <a:rPr lang="en-US" sz="2000" b="1"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thereafter. The optimal policy can be obtained directly from this optimal value</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304800"/>
                <a:ext cx="10515600" cy="5872163"/>
              </a:xfrm>
              <a:blipFill>
                <a:blip r:embed="rId2"/>
                <a:stretch>
                  <a:fillRect l="-522" t="-1038" r="-638"/>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2707357" y="1958270"/>
            <a:ext cx="6777286" cy="924267"/>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575" y="5371061"/>
            <a:ext cx="2990850" cy="55622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1100" y="4216510"/>
            <a:ext cx="4914900" cy="90487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5764" y="4378434"/>
            <a:ext cx="2990850" cy="581025"/>
          </a:xfrm>
          <a:prstGeom prst="rect">
            <a:avLst/>
          </a:prstGeom>
        </p:spPr>
      </p:pic>
    </p:spTree>
    <p:extLst>
      <p:ext uri="{BB962C8B-B14F-4D97-AF65-F5344CB8AC3E}">
        <p14:creationId xmlns:p14="http://schemas.microsoft.com/office/powerpoint/2010/main" val="35211796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64634" cy="1036955"/>
          </a:xfrm>
        </p:spPr>
        <p:txBody>
          <a:bodyPr>
            <a:normAutofit/>
          </a:bodyPr>
          <a:lstStyle/>
          <a:p>
            <a:r>
              <a:rPr lang="en-US" sz="4000" dirty="0">
                <a:latin typeface="Times New Roman" panose="02020603050405020304" pitchFamily="18" charset="0"/>
                <a:cs typeface="Times New Roman" panose="02020603050405020304" pitchFamily="18" charset="0"/>
              </a:rPr>
              <a:t>Category</a:t>
            </a:r>
          </a:p>
        </p:txBody>
      </p:sp>
      <p:sp>
        <p:nvSpPr>
          <p:cNvPr id="3" name="Content Placeholder 2"/>
          <p:cNvSpPr>
            <a:spLocks noGrp="1"/>
          </p:cNvSpPr>
          <p:nvPr>
            <p:ph idx="1"/>
          </p:nvPr>
        </p:nvSpPr>
        <p:spPr>
          <a:xfrm>
            <a:off x="838200" y="1280160"/>
            <a:ext cx="10515600" cy="4896803"/>
          </a:xfrm>
        </p:spPr>
        <p:txBody>
          <a:bodyPr>
            <a:normAutofit/>
          </a:bodyPr>
          <a:lstStyle/>
          <a:p>
            <a:r>
              <a:rPr lang="en-US" sz="2000" dirty="0">
                <a:latin typeface="Times New Roman" panose="02020603050405020304" pitchFamily="18" charset="0"/>
                <a:cs typeface="Times New Roman" panose="02020603050405020304" pitchFamily="18" charset="0"/>
              </a:rPr>
              <a:t>In general, RL can be divided into either model-free or model-based methods. Here, "</a:t>
            </a:r>
            <a:r>
              <a:rPr lang="en-US" sz="2000" dirty="0" smtClean="0">
                <a:latin typeface="Times New Roman" panose="02020603050405020304" pitchFamily="18" charset="0"/>
                <a:cs typeface="Times New Roman" panose="02020603050405020304" pitchFamily="18" charset="0"/>
              </a:rPr>
              <a:t>model“ is defined </a:t>
            </a:r>
            <a:r>
              <a:rPr lang="en-US" sz="2000" dirty="0">
                <a:latin typeface="Times New Roman" panose="02020603050405020304" pitchFamily="18" charset="0"/>
                <a:cs typeface="Times New Roman" panose="02020603050405020304" pitchFamily="18" charset="0"/>
              </a:rPr>
              <a:t>by the two quantity: transition probability function </a:t>
            </a:r>
            <a:r>
              <a:rPr lang="en-US" sz="2000" i="1" dirty="0" smtClean="0">
                <a:latin typeface="Times New Roman" panose="02020603050405020304" pitchFamily="18" charset="0"/>
                <a:cs typeface="Times New Roman" panose="02020603050405020304" pitchFamily="18" charset="0"/>
              </a:rPr>
              <a:t>T(s</a:t>
            </a:r>
            <a:r>
              <a:rPr lang="en-US" sz="2000" i="1" baseline="-25000" dirty="0" smtClean="0">
                <a:latin typeface="Times New Roman" panose="02020603050405020304" pitchFamily="18" charset="0"/>
                <a:cs typeface="Times New Roman" panose="02020603050405020304" pitchFamily="18" charset="0"/>
              </a:rPr>
              <a:t>t+1</a:t>
            </a:r>
            <a:r>
              <a:rPr lang="en-US" sz="2000" i="1" dirty="0" smtClean="0">
                <a:latin typeface="Times New Roman" panose="02020603050405020304" pitchFamily="18" charset="0"/>
                <a:cs typeface="Times New Roman" panose="02020603050405020304" pitchFamily="18" charset="0"/>
              </a:rPr>
              <a:t>|s</a:t>
            </a:r>
            <a:r>
              <a:rPr lang="en-US" sz="2000" i="1" baseline="-25000" dirty="0" smtClean="0">
                <a:latin typeface="Times New Roman" panose="02020603050405020304" pitchFamily="18" charset="0"/>
                <a:cs typeface="Times New Roman" panose="02020603050405020304" pitchFamily="18" charset="0"/>
              </a:rPr>
              <a:t>t ,</a:t>
            </a:r>
            <a:r>
              <a:rPr lang="en-US" sz="2000" i="1"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i="1" baseline="-25000" dirty="0">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and the </a:t>
            </a:r>
            <a:r>
              <a:rPr lang="en-US" sz="2000" dirty="0" smtClean="0">
                <a:latin typeface="Times New Roman" panose="02020603050405020304" pitchFamily="18" charset="0"/>
                <a:cs typeface="Times New Roman" panose="02020603050405020304" pitchFamily="18" charset="0"/>
              </a:rPr>
              <a:t>reward function </a:t>
            </a:r>
            <a:r>
              <a:rPr lang="en-US" sz="2000" i="1" dirty="0" smtClean="0">
                <a:latin typeface="Times New Roman" panose="02020603050405020304" pitchFamily="18" charset="0"/>
                <a:cs typeface="Times New Roman" panose="02020603050405020304" pitchFamily="18" charset="0"/>
              </a:rPr>
              <a:t>R(</a:t>
            </a:r>
            <a:r>
              <a:rPr lang="en-US" sz="2000" i="1" dirty="0" err="1" smtClean="0">
                <a:latin typeface="Times New Roman" panose="02020603050405020304" pitchFamily="18" charset="0"/>
                <a:cs typeface="Times New Roman" panose="02020603050405020304" pitchFamily="18" charset="0"/>
              </a:rPr>
              <a:t>s</a:t>
            </a:r>
            <a:r>
              <a:rPr lang="en-US" sz="2000" i="1" baseline="-25000" dirty="0" err="1" smtClean="0">
                <a:latin typeface="Times New Roman" panose="02020603050405020304" pitchFamily="18" charset="0"/>
                <a:cs typeface="Times New Roman" panose="02020603050405020304" pitchFamily="18" charset="0"/>
              </a:rPr>
              <a:t>t</a:t>
            </a:r>
            <a:r>
              <a:rPr lang="en-US" sz="2000" i="1" dirty="0" smtClean="0">
                <a:latin typeface="Times New Roman" panose="02020603050405020304" pitchFamily="18" charset="0"/>
                <a:cs typeface="Times New Roman" panose="02020603050405020304" pitchFamily="18" charset="0"/>
              </a:rPr>
              <a:t> , </a:t>
            </a: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t+1</a:t>
            </a:r>
            <a:r>
              <a:rPr lang="en-US" sz="2000" i="1" dirty="0" smtClean="0">
                <a:latin typeface="Times New Roman" panose="02020603050405020304" pitchFamily="18" charset="0"/>
                <a:cs typeface="Times New Roman" panose="02020603050405020304" pitchFamily="18" charset="0"/>
              </a:rPr>
              <a:t>).</a:t>
            </a:r>
          </a:p>
          <a:p>
            <a:r>
              <a:rPr lang="en-US" sz="2000" b="1" dirty="0">
                <a:latin typeface="Times New Roman" panose="02020603050405020304" pitchFamily="18" charset="0"/>
                <a:cs typeface="Times New Roman" panose="02020603050405020304" pitchFamily="18" charset="0"/>
              </a:rPr>
              <a:t>Model-based RL </a:t>
            </a:r>
            <a:r>
              <a:rPr lang="en-US" sz="2000" dirty="0">
                <a:latin typeface="Times New Roman" panose="02020603050405020304" pitchFamily="18" charset="0"/>
                <a:cs typeface="Times New Roman" panose="02020603050405020304" pitchFamily="18" charset="0"/>
              </a:rPr>
              <a:t>is an approach that uses a learnt model, i.e. </a:t>
            </a:r>
            <a:r>
              <a:rPr lang="en-US" sz="2000" i="1" dirty="0">
                <a:latin typeface="Times New Roman" panose="02020603050405020304" pitchFamily="18" charset="0"/>
                <a:cs typeface="Times New Roman" panose="02020603050405020304" pitchFamily="18" charset="0"/>
              </a:rPr>
              <a:t>T(s</a:t>
            </a:r>
            <a:r>
              <a:rPr lang="en-US" sz="2000" i="1" baseline="-25000" dirty="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|s</a:t>
            </a:r>
            <a:r>
              <a:rPr lang="en-US" sz="2000" i="1" baseline="-25000" dirty="0">
                <a:latin typeface="Times New Roman" panose="02020603050405020304" pitchFamily="18" charset="0"/>
                <a:cs typeface="Times New Roman" panose="02020603050405020304" pitchFamily="18" charset="0"/>
              </a:rPr>
              <a:t>t ,</a:t>
            </a:r>
            <a:r>
              <a:rPr lang="en-US" sz="2000" i="1" dirty="0">
                <a:latin typeface="Times New Roman" panose="02020603050405020304" pitchFamily="18" charset="0"/>
                <a:cs typeface="Times New Roman" panose="02020603050405020304" pitchFamily="18" charset="0"/>
              </a:rPr>
              <a:t> a</a:t>
            </a:r>
            <a:r>
              <a:rPr lang="en-US" sz="2000" i="1" baseline="-25000" dirty="0">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and reward function </a:t>
            </a:r>
            <a:r>
              <a:rPr lang="en-US" sz="2000" i="1" dirty="0">
                <a:latin typeface="Times New Roman" panose="02020603050405020304" pitchFamily="18" charset="0"/>
                <a:cs typeface="Times New Roman" panose="02020603050405020304" pitchFamily="18" charset="0"/>
              </a:rPr>
              <a:t>R(</a:t>
            </a:r>
            <a:r>
              <a:rPr lang="en-US" sz="2000" i="1" dirty="0" err="1">
                <a:latin typeface="Times New Roman" panose="02020603050405020304" pitchFamily="18" charset="0"/>
                <a:cs typeface="Times New Roman" panose="02020603050405020304" pitchFamily="18" charset="0"/>
              </a:rPr>
              <a:t>s</a:t>
            </a:r>
            <a:r>
              <a:rPr lang="en-US" sz="2000" i="1" baseline="-25000" dirty="0" err="1">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 </a:t>
            </a:r>
            <a:r>
              <a:rPr lang="en-US" sz="2000" i="1" dirty="0" smtClean="0">
                <a:latin typeface="Times New Roman" panose="02020603050405020304" pitchFamily="18" charset="0"/>
                <a:cs typeface="Times New Roman" panose="02020603050405020304" pitchFamily="18" charset="0"/>
              </a:rPr>
              <a:t>s</a:t>
            </a:r>
            <a:r>
              <a:rPr lang="en-US" sz="2000" i="1" baseline="-25000" dirty="0" smtClean="0">
                <a:latin typeface="Times New Roman" panose="02020603050405020304" pitchFamily="18" charset="0"/>
                <a:cs typeface="Times New Roman" panose="02020603050405020304" pitchFamily="18" charset="0"/>
              </a:rPr>
              <a:t>t+1</a:t>
            </a:r>
            <a:r>
              <a:rPr lang="en-US" sz="2000"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to </a:t>
            </a:r>
            <a:r>
              <a:rPr lang="en-US" sz="2000" dirty="0">
                <a:latin typeface="Times New Roman" panose="02020603050405020304" pitchFamily="18" charset="0"/>
                <a:cs typeface="Times New Roman" panose="02020603050405020304" pitchFamily="18" charset="0"/>
              </a:rPr>
              <a:t>predict the future action. There are four main model-based </a:t>
            </a:r>
            <a:r>
              <a:rPr lang="en-US" sz="2000" dirty="0" smtClean="0">
                <a:latin typeface="Times New Roman" panose="02020603050405020304" pitchFamily="18" charset="0"/>
                <a:cs typeface="Times New Roman" panose="02020603050405020304" pitchFamily="18" charset="0"/>
              </a:rPr>
              <a:t>techniques as </a:t>
            </a:r>
            <a:r>
              <a:rPr lang="en-US" sz="2000" dirty="0">
                <a:latin typeface="Times New Roman" panose="02020603050405020304" pitchFamily="18" charset="0"/>
                <a:cs typeface="Times New Roman" panose="02020603050405020304" pitchFamily="18" charset="0"/>
              </a:rPr>
              <a:t>follows</a:t>
            </a:r>
            <a:r>
              <a:rPr lang="en-US" sz="2000" dirty="0" smtClean="0">
                <a:latin typeface="Times New Roman" panose="02020603050405020304" pitchFamily="18" charset="0"/>
                <a:cs typeface="Times New Roman" panose="02020603050405020304" pitchFamily="18" charset="0"/>
              </a:rPr>
              <a:t>:</a:t>
            </a:r>
          </a:p>
          <a:p>
            <a:pPr lvl="3"/>
            <a:r>
              <a:rPr lang="en-US" b="1" dirty="0">
                <a:latin typeface="Times New Roman" panose="02020603050405020304" pitchFamily="18" charset="0"/>
                <a:cs typeface="Times New Roman" panose="02020603050405020304" pitchFamily="18" charset="0"/>
              </a:rPr>
              <a:t>Value Function</a:t>
            </a:r>
            <a:r>
              <a:rPr lang="en-US" dirty="0">
                <a:latin typeface="Times New Roman" panose="02020603050405020304" pitchFamily="18" charset="0"/>
                <a:cs typeface="Times New Roman" panose="02020603050405020304" pitchFamily="18" charset="0"/>
              </a:rPr>
              <a:t>: The objective of value function methods is to obtain the best </a:t>
            </a:r>
            <a:r>
              <a:rPr lang="en-US" dirty="0" smtClean="0">
                <a:latin typeface="Times New Roman" panose="02020603050405020304" pitchFamily="18" charset="0"/>
                <a:cs typeface="Times New Roman" panose="02020603050405020304" pitchFamily="18" charset="0"/>
              </a:rPr>
              <a:t>policy by </a:t>
            </a:r>
            <a:r>
              <a:rPr lang="en-US" dirty="0">
                <a:latin typeface="Times New Roman" panose="02020603050405020304" pitchFamily="18" charset="0"/>
                <a:cs typeface="Times New Roman" panose="02020603050405020304" pitchFamily="18" charset="0"/>
              </a:rPr>
              <a:t>maximizing the value functions in each state</a:t>
            </a:r>
            <a:r>
              <a:rPr lang="en-US" dirty="0" smtClean="0">
                <a:latin typeface="Times New Roman" panose="02020603050405020304" pitchFamily="18" charset="0"/>
                <a:cs typeface="Times New Roman" panose="02020603050405020304" pitchFamily="18" charset="0"/>
              </a:rPr>
              <a:t>.</a:t>
            </a:r>
          </a:p>
          <a:p>
            <a:pPr lvl="3"/>
            <a:r>
              <a:rPr lang="en-US" b="1" dirty="0">
                <a:latin typeface="Times New Roman" panose="02020603050405020304" pitchFamily="18" charset="0"/>
                <a:cs typeface="Times New Roman" panose="02020603050405020304" pitchFamily="18" charset="0"/>
              </a:rPr>
              <a:t>Transition Models</a:t>
            </a:r>
            <a:r>
              <a:rPr lang="en-US" dirty="0">
                <a:latin typeface="Times New Roman" panose="02020603050405020304" pitchFamily="18" charset="0"/>
                <a:cs typeface="Times New Roman" panose="02020603050405020304" pitchFamily="18" charset="0"/>
              </a:rPr>
              <a:t>: Transition models decide how to map from a state s, </a:t>
            </a:r>
            <a:r>
              <a:rPr lang="en-US" dirty="0" smtClean="0">
                <a:latin typeface="Times New Roman" panose="02020603050405020304" pitchFamily="18" charset="0"/>
                <a:cs typeface="Times New Roman" panose="02020603050405020304" pitchFamily="18" charset="0"/>
              </a:rPr>
              <a:t>taking action </a:t>
            </a:r>
            <a:r>
              <a:rPr lang="en-US" dirty="0">
                <a:latin typeface="Times New Roman" panose="02020603050405020304" pitchFamily="18" charset="0"/>
                <a:cs typeface="Times New Roman" panose="02020603050405020304" pitchFamily="18" charset="0"/>
              </a:rPr>
              <a:t>a to the next state (s') and it strongly </a:t>
            </a:r>
            <a:r>
              <a:rPr lang="en-US" dirty="0" smtClean="0">
                <a:latin typeface="Times New Roman" panose="02020603050405020304" pitchFamily="18" charset="0"/>
                <a:cs typeface="Times New Roman" panose="02020603050405020304" pitchFamily="18" charset="0"/>
              </a:rPr>
              <a:t>affects </a:t>
            </a:r>
            <a:r>
              <a:rPr lang="en-US" dirty="0">
                <a:latin typeface="Times New Roman" panose="02020603050405020304" pitchFamily="18" charset="0"/>
                <a:cs typeface="Times New Roman" panose="02020603050405020304" pitchFamily="18" charset="0"/>
              </a:rPr>
              <a:t>the performance of </a:t>
            </a:r>
            <a:r>
              <a:rPr lang="en-US" dirty="0" smtClean="0">
                <a:latin typeface="Times New Roman" panose="02020603050405020304" pitchFamily="18" charset="0"/>
                <a:cs typeface="Times New Roman" panose="02020603050405020304" pitchFamily="18" charset="0"/>
              </a:rPr>
              <a:t>model-based RL </a:t>
            </a:r>
            <a:r>
              <a:rPr lang="en-US" dirty="0">
                <a:latin typeface="Times New Roman" panose="02020603050405020304" pitchFamily="18" charset="0"/>
                <a:cs typeface="Times New Roman" panose="02020603050405020304" pitchFamily="18" charset="0"/>
              </a:rPr>
              <a:t>algorithms. Based on whether predicting the future state s' is based on the </a:t>
            </a:r>
            <a:r>
              <a:rPr lang="en-US" dirty="0" smtClean="0">
                <a:latin typeface="Times New Roman" panose="02020603050405020304" pitchFamily="18" charset="0"/>
                <a:cs typeface="Times New Roman" panose="02020603050405020304" pitchFamily="18" charset="0"/>
              </a:rPr>
              <a:t>probability distribution </a:t>
            </a:r>
            <a:r>
              <a:rPr lang="en-US" dirty="0">
                <a:latin typeface="Times New Roman" panose="02020603050405020304" pitchFamily="18" charset="0"/>
                <a:cs typeface="Times New Roman" panose="02020603050405020304" pitchFamily="18" charset="0"/>
              </a:rPr>
              <a:t>of a random </a:t>
            </a:r>
            <a:r>
              <a:rPr lang="en-US" dirty="0" smtClean="0">
                <a:latin typeface="Times New Roman" panose="02020603050405020304" pitchFamily="18" charset="0"/>
                <a:cs typeface="Times New Roman" panose="02020603050405020304" pitchFamily="18" charset="0"/>
              </a:rPr>
              <a:t>variable </a:t>
            </a:r>
            <a:r>
              <a:rPr lang="en-US" dirty="0">
                <a:latin typeface="Times New Roman" panose="02020603050405020304" pitchFamily="18" charset="0"/>
                <a:cs typeface="Times New Roman" panose="02020603050405020304" pitchFamily="18" charset="0"/>
              </a:rPr>
              <a:t>or not, there are two main approaches in </a:t>
            </a:r>
            <a:r>
              <a:rPr lang="en-US" dirty="0" smtClean="0">
                <a:latin typeface="Times New Roman" panose="02020603050405020304" pitchFamily="18" charset="0"/>
                <a:cs typeface="Times New Roman" panose="02020603050405020304" pitchFamily="18" charset="0"/>
              </a:rPr>
              <a:t>this group</a:t>
            </a:r>
            <a:r>
              <a:rPr lang="en-US" dirty="0">
                <a:latin typeface="Times New Roman" panose="02020603050405020304" pitchFamily="18" charset="0"/>
                <a:cs typeface="Times New Roman" panose="02020603050405020304" pitchFamily="18" charset="0"/>
              </a:rPr>
              <a:t>: stochastic and deterministic</a:t>
            </a:r>
            <a:r>
              <a:rPr lang="en-US" dirty="0" smtClean="0">
                <a:latin typeface="Times New Roman" panose="02020603050405020304" pitchFamily="18" charset="0"/>
                <a:cs typeface="Times New Roman" panose="02020603050405020304" pitchFamily="18" charset="0"/>
              </a:rPr>
              <a:t>.</a:t>
            </a:r>
          </a:p>
          <a:p>
            <a:pPr lvl="3"/>
            <a:r>
              <a:rPr lang="en-US" b="1" dirty="0">
                <a:latin typeface="Times New Roman" panose="02020603050405020304" pitchFamily="18" charset="0"/>
                <a:cs typeface="Times New Roman" panose="02020603050405020304" pitchFamily="18" charset="0"/>
              </a:rPr>
              <a:t>Policy Search</a:t>
            </a:r>
            <a:r>
              <a:rPr lang="en-US" dirty="0">
                <a:latin typeface="Times New Roman" panose="02020603050405020304" pitchFamily="18" charset="0"/>
                <a:cs typeface="Times New Roman" panose="02020603050405020304" pitchFamily="18" charset="0"/>
              </a:rPr>
              <a:t>: Policy search approach directly searches for the optimal policy </a:t>
            </a:r>
            <a:r>
              <a:rPr lang="en-US" dirty="0" smtClean="0">
                <a:latin typeface="Times New Roman" panose="02020603050405020304" pitchFamily="18" charset="0"/>
                <a:cs typeface="Times New Roman" panose="02020603050405020304" pitchFamily="18" charset="0"/>
              </a:rPr>
              <a:t>by modifying </a:t>
            </a:r>
            <a:r>
              <a:rPr lang="en-US" dirty="0">
                <a:latin typeface="Times New Roman" panose="02020603050405020304" pitchFamily="18" charset="0"/>
                <a:cs typeface="Times New Roman" panose="02020603050405020304" pitchFamily="18" charset="0"/>
              </a:rPr>
              <a:t>its parameters, whereas the value function methods indirectly </a:t>
            </a:r>
            <a:r>
              <a:rPr lang="en-US" dirty="0" smtClean="0">
                <a:latin typeface="Times New Roman" panose="02020603050405020304" pitchFamily="18" charset="0"/>
                <a:cs typeface="Times New Roman" panose="02020603050405020304" pitchFamily="18" charset="0"/>
              </a:rPr>
              <a:t>find </a:t>
            </a:r>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actions that </a:t>
            </a:r>
            <a:r>
              <a:rPr lang="en-US" dirty="0">
                <a:latin typeface="Times New Roman" panose="02020603050405020304" pitchFamily="18" charset="0"/>
                <a:cs typeface="Times New Roman" panose="02020603050405020304" pitchFamily="18" charset="0"/>
              </a:rPr>
              <a:t>maximize the value function at each state</a:t>
            </a:r>
            <a:r>
              <a:rPr lang="en-US" dirty="0" smtClean="0">
                <a:latin typeface="Times New Roman" panose="02020603050405020304" pitchFamily="18" charset="0"/>
                <a:cs typeface="Times New Roman" panose="02020603050405020304" pitchFamily="18" charset="0"/>
              </a:rPr>
              <a:t>.</a:t>
            </a:r>
          </a:p>
          <a:p>
            <a:pPr lvl="3"/>
            <a:r>
              <a:rPr lang="en-US" b="1" dirty="0">
                <a:latin typeface="Times New Roman" panose="02020603050405020304" pitchFamily="18" charset="0"/>
                <a:cs typeface="Times New Roman" panose="02020603050405020304" pitchFamily="18" charset="0"/>
              </a:rPr>
              <a:t>Return Functions</a:t>
            </a:r>
            <a:r>
              <a:rPr lang="en-US" dirty="0">
                <a:latin typeface="Times New Roman" panose="02020603050405020304" pitchFamily="18" charset="0"/>
                <a:cs typeface="Times New Roman" panose="02020603050405020304" pitchFamily="18" charset="0"/>
              </a:rPr>
              <a:t>: Return functions decide how to aggregate rewards or </a:t>
            </a:r>
            <a:r>
              <a:rPr lang="en-US" dirty="0" smtClean="0">
                <a:latin typeface="Times New Roman" panose="02020603050405020304" pitchFamily="18" charset="0"/>
                <a:cs typeface="Times New Roman" panose="02020603050405020304" pitchFamily="18" charset="0"/>
              </a:rPr>
              <a:t>punishments over </a:t>
            </a:r>
            <a:r>
              <a:rPr lang="en-US" dirty="0">
                <a:latin typeface="Times New Roman" panose="02020603050405020304" pitchFamily="18" charset="0"/>
                <a:cs typeface="Times New Roman" panose="02020603050405020304" pitchFamily="18" charset="0"/>
              </a:rPr>
              <a:t>an episode. They </a:t>
            </a:r>
            <a:r>
              <a:rPr lang="en-US" dirty="0" smtClean="0">
                <a:latin typeface="Times New Roman" panose="02020603050405020304" pitchFamily="18" charset="0"/>
                <a:cs typeface="Times New Roman" panose="02020603050405020304" pitchFamily="18" charset="0"/>
              </a:rPr>
              <a:t>affect </a:t>
            </a:r>
            <a:r>
              <a:rPr lang="en-US" dirty="0">
                <a:latin typeface="Times New Roman" panose="02020603050405020304" pitchFamily="18" charset="0"/>
                <a:cs typeface="Times New Roman" panose="02020603050405020304" pitchFamily="18" charset="0"/>
              </a:rPr>
              <a:t>both the convergence and the feasibility of the </a:t>
            </a:r>
            <a:r>
              <a:rPr lang="en-US" dirty="0" smtClean="0">
                <a:latin typeface="Times New Roman" panose="02020603050405020304" pitchFamily="18" charset="0"/>
                <a:cs typeface="Times New Roman" panose="02020603050405020304" pitchFamily="18" charset="0"/>
              </a:rPr>
              <a:t>model. There </a:t>
            </a:r>
            <a:r>
              <a:rPr lang="en-US" dirty="0">
                <a:latin typeface="Times New Roman" panose="02020603050405020304" pitchFamily="18" charset="0"/>
                <a:cs typeface="Times New Roman" panose="02020603050405020304" pitchFamily="18" charset="0"/>
              </a:rPr>
              <a:t>are two main approaches in this group: discounted returns functions </a:t>
            </a:r>
            <a:r>
              <a:rPr lang="en-US" dirty="0" smtClean="0">
                <a:latin typeface="Times New Roman" panose="02020603050405020304" pitchFamily="18" charset="0"/>
                <a:cs typeface="Times New Roman" panose="02020603050405020304" pitchFamily="18" charset="0"/>
              </a:rPr>
              <a:t>and </a:t>
            </a:r>
            <a:r>
              <a:rPr lang="en-US" dirty="0">
                <a:latin typeface="Times New Roman" panose="02020603050405020304" pitchFamily="18" charset="0"/>
                <a:cs typeface="Times New Roman" panose="02020603050405020304" pitchFamily="18" charset="0"/>
              </a:rPr>
              <a:t>averaged returns functions</a:t>
            </a:r>
            <a:endParaRPr lang="en-US"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8584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435429"/>
                <a:ext cx="10515600" cy="5741534"/>
              </a:xfrm>
            </p:spPr>
            <p:txBody>
              <a:bodyPr>
                <a:normAutofit/>
              </a:bodyPr>
              <a:lstStyle/>
              <a:p>
                <a:r>
                  <a:rPr lang="en-US" sz="2000" b="1" dirty="0" smtClean="0">
                    <a:latin typeface="Times New Roman" panose="02020603050405020304" pitchFamily="18" charset="0"/>
                    <a:cs typeface="Times New Roman" panose="02020603050405020304" pitchFamily="18" charset="0"/>
                  </a:rPr>
                  <a:t>Model-Free RL</a:t>
                </a:r>
                <a:r>
                  <a:rPr lang="en-US" sz="2000" dirty="0" smtClean="0">
                    <a:latin typeface="Times New Roman" panose="02020603050405020304" pitchFamily="18" charset="0"/>
                    <a:cs typeface="Times New Roman" panose="02020603050405020304" pitchFamily="18" charset="0"/>
                  </a:rPr>
                  <a:t>: Learning </a:t>
                </a:r>
                <a:r>
                  <a:rPr lang="en-US" sz="2000" dirty="0">
                    <a:latin typeface="Times New Roman" panose="02020603050405020304" pitchFamily="18" charset="0"/>
                    <a:cs typeface="Times New Roman" panose="02020603050405020304" pitchFamily="18" charset="0"/>
                  </a:rPr>
                  <a:t>through the experience gained from interactions with the environment, i.e. </a:t>
                </a:r>
                <a:r>
                  <a:rPr lang="en-US" sz="2000" dirty="0" smtClean="0">
                    <a:latin typeface="Times New Roman" panose="02020603050405020304" pitchFamily="18" charset="0"/>
                    <a:cs typeface="Times New Roman" panose="02020603050405020304" pitchFamily="18" charset="0"/>
                  </a:rPr>
                  <a:t>model free method </a:t>
                </a:r>
                <a:r>
                  <a:rPr lang="en-US" sz="2000" dirty="0">
                    <a:latin typeface="Times New Roman" panose="02020603050405020304" pitchFamily="18" charset="0"/>
                    <a:cs typeface="Times New Roman" panose="02020603050405020304" pitchFamily="18" charset="0"/>
                  </a:rPr>
                  <a:t>tries to estimate the t. discrete problems transition probability function and </a:t>
                </a:r>
                <a:r>
                  <a:rPr lang="en-US" sz="2000" dirty="0" smtClean="0">
                    <a:latin typeface="Times New Roman" panose="02020603050405020304" pitchFamily="18" charset="0"/>
                    <a:cs typeface="Times New Roman" panose="02020603050405020304" pitchFamily="18" charset="0"/>
                  </a:rPr>
                  <a:t>the reward </a:t>
                </a:r>
                <a:r>
                  <a:rPr lang="en-US" sz="2000" dirty="0">
                    <a:latin typeface="Times New Roman" panose="02020603050405020304" pitchFamily="18" charset="0"/>
                    <a:cs typeface="Times New Roman" panose="02020603050405020304" pitchFamily="18" charset="0"/>
                  </a:rPr>
                  <a:t>function from the experience to exploit them in acquisition of policy. Policy </a:t>
                </a:r>
                <a:r>
                  <a:rPr lang="en-US" sz="2000" dirty="0" smtClean="0">
                    <a:latin typeface="Times New Roman" panose="02020603050405020304" pitchFamily="18" charset="0"/>
                    <a:cs typeface="Times New Roman" panose="02020603050405020304" pitchFamily="18" charset="0"/>
                  </a:rPr>
                  <a:t>gradient and </a:t>
                </a:r>
                <a:r>
                  <a:rPr lang="en-US" sz="2000" dirty="0">
                    <a:latin typeface="Times New Roman" panose="02020603050405020304" pitchFamily="18" charset="0"/>
                    <a:cs typeface="Times New Roman" panose="02020603050405020304" pitchFamily="18" charset="0"/>
                  </a:rPr>
                  <a:t>value-based algorithms are popularly used in model-free methods</a:t>
                </a:r>
                <a:r>
                  <a:rPr lang="en-US" sz="2000" dirty="0" smtClean="0">
                    <a:latin typeface="Times New Roman" panose="02020603050405020304" pitchFamily="18" charset="0"/>
                    <a:cs typeface="Times New Roman" panose="02020603050405020304" pitchFamily="18" charset="0"/>
                  </a:rPr>
                  <a:t>.</a:t>
                </a:r>
              </a:p>
              <a:p>
                <a:pPr lvl="2"/>
                <a:r>
                  <a:rPr lang="en-US" b="1" dirty="0" smtClean="0">
                    <a:latin typeface="Times New Roman" panose="02020603050405020304" pitchFamily="18" charset="0"/>
                    <a:cs typeface="Times New Roman" panose="02020603050405020304" pitchFamily="18" charset="0"/>
                  </a:rPr>
                  <a:t>Policy </a:t>
                </a:r>
                <a:r>
                  <a:rPr lang="en-US" b="1" dirty="0">
                    <a:latin typeface="Times New Roman" panose="02020603050405020304" pitchFamily="18" charset="0"/>
                    <a:cs typeface="Times New Roman" panose="02020603050405020304" pitchFamily="18" charset="0"/>
                  </a:rPr>
                  <a:t>gradient methods</a:t>
                </a:r>
                <a:r>
                  <a:rPr lang="en-US" dirty="0">
                    <a:latin typeface="Times New Roman" panose="02020603050405020304" pitchFamily="18" charset="0"/>
                    <a:cs typeface="Times New Roman" panose="02020603050405020304" pitchFamily="18" charset="0"/>
                  </a:rPr>
                  <a:t>: In this approach, RL task is considered as </a:t>
                </a:r>
                <a:r>
                  <a:rPr lang="en-US" dirty="0" smtClean="0">
                    <a:latin typeface="Times New Roman" panose="02020603050405020304" pitchFamily="18" charset="0"/>
                    <a:cs typeface="Times New Roman" panose="02020603050405020304" pitchFamily="18" charset="0"/>
                  </a:rPr>
                  <a:t>optimization with </a:t>
                </a:r>
                <a:r>
                  <a:rPr lang="en-US" dirty="0">
                    <a:latin typeface="Times New Roman" panose="02020603050405020304" pitchFamily="18" charset="0"/>
                    <a:cs typeface="Times New Roman" panose="02020603050405020304" pitchFamily="18" charset="0"/>
                  </a:rPr>
                  <a:t>stochastic </a:t>
                </a:r>
                <a:r>
                  <a:rPr lang="en-US" dirty="0" smtClean="0">
                    <a:latin typeface="Times New Roman" panose="02020603050405020304" pitchFamily="18" charset="0"/>
                    <a:cs typeface="Times New Roman" panose="02020603050405020304" pitchFamily="18" charset="0"/>
                  </a:rPr>
                  <a:t>first-order </a:t>
                </a:r>
                <a:r>
                  <a:rPr lang="en-US" dirty="0">
                    <a:latin typeface="Times New Roman" panose="02020603050405020304" pitchFamily="18" charset="0"/>
                    <a:cs typeface="Times New Roman" panose="02020603050405020304" pitchFamily="18" charset="0"/>
                  </a:rPr>
                  <a:t>optimization. Policy gradient methods directly </a:t>
                </a:r>
                <a:r>
                  <a:rPr lang="en-US" dirty="0" smtClean="0">
                    <a:latin typeface="Times New Roman" panose="02020603050405020304" pitchFamily="18" charset="0"/>
                    <a:cs typeface="Times New Roman" panose="02020603050405020304" pitchFamily="18" charset="0"/>
                  </a:rPr>
                  <a:t>optimize the </a:t>
                </a:r>
                <a:r>
                  <a:rPr lang="en-US" dirty="0">
                    <a:latin typeface="Times New Roman" panose="02020603050405020304" pitchFamily="18" charset="0"/>
                    <a:cs typeface="Times New Roman" panose="02020603050405020304" pitchFamily="18" charset="0"/>
                  </a:rPr>
                  <a:t>discounted expected reward, i.e. G(</a:t>
                </a:r>
                <a14:m>
                  <m:oMath xmlns:m="http://schemas.openxmlformats.org/officeDocument/2006/math">
                    <m:r>
                      <a:rPr lang="en-US" i="1" dirty="0">
                        <a:latin typeface="Cambria Math" panose="02040503050406030204" pitchFamily="18" charset="0"/>
                      </a:rPr>
                      <m:t>𝜋</m:t>
                    </m:r>
                  </m:oMath>
                </a14:m>
                <a:r>
                  <a:rPr lang="en-US" dirty="0" smtClean="0">
                    <a:latin typeface="Times New Roman" panose="02020603050405020304" pitchFamily="18" charset="0"/>
                    <a:cs typeface="Times New Roman" panose="02020603050405020304" pitchFamily="18" charset="0"/>
                  </a:rPr>
                  <a:t>)      max </a:t>
                </a:r>
                <a14:m>
                  <m:oMath xmlns:m="http://schemas.openxmlformats.org/officeDocument/2006/math">
                    <m:r>
                      <a:rPr lang="en-US" i="1" baseline="-25000" dirty="0">
                        <a:latin typeface="Cambria Math" panose="02040503050406030204" pitchFamily="18" charset="0"/>
                      </a:rPr>
                      <m:t>𝜋</m:t>
                    </m:r>
                  </m:oMath>
                </a14:m>
                <a:r>
                  <a:rPr lang="en-US" dirty="0" smtClean="0">
                    <a:latin typeface="Times New Roman" panose="02020603050405020304" pitchFamily="18" charset="0"/>
                    <a:cs typeface="Times New Roman" panose="02020603050405020304" pitchFamily="18" charset="0"/>
                  </a:rPr>
                  <a:t>. to </a:t>
                </a:r>
                <a:r>
                  <a:rPr lang="en-US" dirty="0">
                    <a:latin typeface="Times New Roman" panose="02020603050405020304" pitchFamily="18" charset="0"/>
                    <a:cs typeface="Times New Roman" panose="02020603050405020304" pitchFamily="18" charset="0"/>
                  </a:rPr>
                  <a:t>obtains the optimal policy </a:t>
                </a:r>
                <a14:m>
                  <m:oMath xmlns:m="http://schemas.openxmlformats.org/officeDocument/2006/math">
                    <m:r>
                      <a:rPr lang="en-US" i="1" dirty="0">
                        <a:latin typeface="Cambria Math" panose="02040503050406030204" pitchFamily="18" charset="0"/>
                      </a:rPr>
                      <m:t>𝜋</m:t>
                    </m:r>
                  </m:oMath>
                </a14:m>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without </a:t>
                </a:r>
                <a:r>
                  <a:rPr lang="en-US" dirty="0">
                    <a:latin typeface="Times New Roman" panose="02020603050405020304" pitchFamily="18" charset="0"/>
                    <a:cs typeface="Times New Roman" panose="02020603050405020304" pitchFamily="18" charset="0"/>
                  </a:rPr>
                  <a:t>any additional information about MDP</a:t>
                </a:r>
                <a:r>
                  <a:rPr lang="en-US" dirty="0" smtClean="0">
                    <a:latin typeface="Times New Roman" panose="02020603050405020304" pitchFamily="18" charset="0"/>
                    <a:cs typeface="Times New Roman" panose="02020603050405020304" pitchFamily="18" charset="0"/>
                  </a:rPr>
                  <a:t>.</a:t>
                </a:r>
              </a:p>
              <a:p>
                <a:pPr lvl="2"/>
                <a:r>
                  <a:rPr lang="en-US" b="1" dirty="0">
                    <a:latin typeface="Times New Roman" panose="02020603050405020304" pitchFamily="18" charset="0"/>
                    <a:cs typeface="Times New Roman" panose="02020603050405020304" pitchFamily="18" charset="0"/>
                  </a:rPr>
                  <a:t>Value-based methods</a:t>
                </a:r>
                <a:r>
                  <a:rPr lang="en-US" dirty="0">
                    <a:latin typeface="Times New Roman" panose="02020603050405020304" pitchFamily="18" charset="0"/>
                    <a:cs typeface="Times New Roman" panose="02020603050405020304" pitchFamily="18" charset="0"/>
                  </a:rPr>
                  <a:t>: In this approach, the optimal policy</a:t>
                </a:r>
                <a:r>
                  <a:rPr lang="en-US" dirty="0"/>
                  <a:t> </a:t>
                </a:r>
                <a14:m>
                  <m:oMath xmlns:m="http://schemas.openxmlformats.org/officeDocument/2006/math">
                    <m:r>
                      <a:rPr lang="en-US" i="1" dirty="0">
                        <a:latin typeface="Cambria Math" panose="02040503050406030204" pitchFamily="18" charset="0"/>
                      </a:rPr>
                      <m:t>𝜋</m:t>
                    </m:r>
                  </m:oMath>
                </a14:m>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sz="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is implicitly </a:t>
                </a:r>
                <a:r>
                  <a:rPr lang="en-US" dirty="0" smtClean="0">
                    <a:latin typeface="Times New Roman" panose="02020603050405020304" pitchFamily="18" charset="0"/>
                    <a:cs typeface="Times New Roman" panose="02020603050405020304" pitchFamily="18" charset="0"/>
                  </a:rPr>
                  <a:t>conducted by </a:t>
                </a:r>
                <a:r>
                  <a:rPr lang="en-US" dirty="0">
                    <a:latin typeface="Times New Roman" panose="02020603050405020304" pitchFamily="18" charset="0"/>
                    <a:cs typeface="Times New Roman" panose="02020603050405020304" pitchFamily="18" charset="0"/>
                  </a:rPr>
                  <a:t>gaining an approximation of optimal Q-function </a:t>
                </a:r>
                <a:r>
                  <a:rPr lang="en-US" i="1" dirty="0" smtClean="0">
                    <a:latin typeface="Times New Roman" panose="02020603050405020304" pitchFamily="18" charset="0"/>
                    <a:cs typeface="Times New Roman" panose="02020603050405020304" pitchFamily="18" charset="0"/>
                  </a:rPr>
                  <a:t>Q*(s, a</a:t>
                </a:r>
                <a:r>
                  <a:rPr lang="en-US" i="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In </a:t>
                </a:r>
                <a:r>
                  <a:rPr lang="en-US" dirty="0" smtClean="0">
                    <a:latin typeface="Times New Roman" panose="02020603050405020304" pitchFamily="18" charset="0"/>
                    <a:cs typeface="Times New Roman" panose="02020603050405020304" pitchFamily="18" charset="0"/>
                  </a:rPr>
                  <a:t>value-based methods</a:t>
                </a:r>
                <a:r>
                  <a:rPr lang="en-US" dirty="0">
                    <a:latin typeface="Times New Roman" panose="02020603050405020304" pitchFamily="18" charset="0"/>
                    <a:cs typeface="Times New Roman" panose="02020603050405020304" pitchFamily="18" charset="0"/>
                  </a:rPr>
                  <a:t>, agents update the value function to learn suitable policy while </a:t>
                </a:r>
                <a:r>
                  <a:rPr lang="en-US" dirty="0" smtClean="0">
                    <a:latin typeface="Times New Roman" panose="02020603050405020304" pitchFamily="18" charset="0"/>
                    <a:cs typeface="Times New Roman" panose="02020603050405020304" pitchFamily="18" charset="0"/>
                  </a:rPr>
                  <a:t>policy-based RL </a:t>
                </a:r>
                <a:r>
                  <a:rPr lang="en-US" dirty="0">
                    <a:latin typeface="Times New Roman" panose="02020603050405020304" pitchFamily="18" charset="0"/>
                    <a:cs typeface="Times New Roman" panose="02020603050405020304" pitchFamily="18" charset="0"/>
                  </a:rPr>
                  <a:t>agents learn the policy directly.</a:t>
                </a:r>
                <a:endParaRPr lang="en-US" sz="32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435429"/>
                <a:ext cx="10515600" cy="5741534"/>
              </a:xfrm>
              <a:blipFill>
                <a:blip r:embed="rId2"/>
                <a:stretch>
                  <a:fillRect l="-522" t="-1062" r="-348"/>
                </a:stretch>
              </a:blipFill>
            </p:spPr>
            <p:txBody>
              <a:bodyPr/>
              <a:lstStyle/>
              <a:p>
                <a:r>
                  <a:rPr lang="en-US">
                    <a:noFill/>
                  </a:rPr>
                  <a:t> </a:t>
                </a:r>
              </a:p>
            </p:txBody>
          </p:sp>
        </mc:Fallback>
      </mc:AlternateContent>
      <p:cxnSp>
        <p:nvCxnSpPr>
          <p:cNvPr id="5" name="Straight Arrow Connector 4"/>
          <p:cNvCxnSpPr/>
          <p:nvPr/>
        </p:nvCxnSpPr>
        <p:spPr>
          <a:xfrm flipV="1">
            <a:off x="5952308" y="2325189"/>
            <a:ext cx="287384"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6377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664337" cy="854075"/>
          </a:xfrm>
        </p:spPr>
        <p:txBody>
          <a:bodyPr/>
          <a:lstStyle/>
          <a:p>
            <a:r>
              <a:rPr lang="en-US" dirty="0" smtClean="0">
                <a:latin typeface="Times New Roman" panose="02020603050405020304" pitchFamily="18" charset="0"/>
                <a:cs typeface="Times New Roman" panose="02020603050405020304" pitchFamily="18" charset="0"/>
              </a:rPr>
              <a:t>Deep Reinforcement Learning (DRL)</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219200"/>
            <a:ext cx="10515600" cy="4351338"/>
          </a:xfrm>
        </p:spPr>
        <p:txBody>
          <a:bodyPr>
            <a:noAutofit/>
          </a:bodyPr>
          <a:lstStyle/>
          <a:p>
            <a:r>
              <a:rPr lang="en-US" sz="2000" dirty="0">
                <a:latin typeface="Times New Roman" panose="02020603050405020304" pitchFamily="18" charset="0"/>
                <a:cs typeface="Times New Roman" panose="02020603050405020304" pitchFamily="18" charset="0"/>
              </a:rPr>
              <a:t>Deep Reinforcement Learning (DRL) is the combination of Reinforcement </a:t>
            </a:r>
            <a:r>
              <a:rPr lang="en-US" sz="2000" dirty="0" smtClean="0">
                <a:latin typeface="Times New Roman" panose="02020603050405020304" pitchFamily="18" charset="0"/>
                <a:cs typeface="Times New Roman" panose="02020603050405020304" pitchFamily="18" charset="0"/>
              </a:rPr>
              <a:t>Learning and </a:t>
            </a:r>
            <a:r>
              <a:rPr lang="en-US" sz="2000" dirty="0">
                <a:latin typeface="Times New Roman" panose="02020603050405020304" pitchFamily="18" charset="0"/>
                <a:cs typeface="Times New Roman" panose="02020603050405020304" pitchFamily="18" charset="0"/>
              </a:rPr>
              <a:t>Deep Learning (DL) and it has become one of the most intriguing areas of </a:t>
            </a:r>
            <a:r>
              <a:rPr lang="en-US" sz="2000" dirty="0" smtClean="0">
                <a:latin typeface="Times New Roman" panose="02020603050405020304" pitchFamily="18" charset="0"/>
                <a:cs typeface="Times New Roman" panose="02020603050405020304" pitchFamily="18" charset="0"/>
              </a:rPr>
              <a:t>artificial intelligence today.</a:t>
            </a:r>
          </a:p>
          <a:p>
            <a:r>
              <a:rPr lang="en-US" sz="2000" dirty="0">
                <a:latin typeface="Times New Roman" panose="02020603050405020304" pitchFamily="18" charset="0"/>
                <a:cs typeface="Times New Roman" panose="02020603050405020304" pitchFamily="18" charset="0"/>
              </a:rPr>
              <a:t>DRL </a:t>
            </a:r>
            <a:r>
              <a:rPr lang="en-US" sz="2000" dirty="0" smtClean="0">
                <a:latin typeface="Times New Roman" panose="02020603050405020304" pitchFamily="18" charset="0"/>
                <a:cs typeface="Times New Roman" panose="02020603050405020304" pitchFamily="18" charset="0"/>
              </a:rPr>
              <a:t>has been </a:t>
            </a:r>
            <a:r>
              <a:rPr lang="en-US" sz="2000" dirty="0">
                <a:latin typeface="Times New Roman" panose="02020603050405020304" pitchFamily="18" charset="0"/>
                <a:cs typeface="Times New Roman" panose="02020603050405020304" pitchFamily="18" charset="0"/>
              </a:rPr>
              <a:t>successfully applied into many domains including games, robotics, autonomous </a:t>
            </a:r>
            <a:r>
              <a:rPr lang="en-US" sz="2000" dirty="0" smtClean="0">
                <a:latin typeface="Times New Roman" panose="02020603050405020304" pitchFamily="18" charset="0"/>
                <a:cs typeface="Times New Roman" panose="02020603050405020304" pitchFamily="18" charset="0"/>
              </a:rPr>
              <a:t>driving, healthcare</a:t>
            </a:r>
            <a:r>
              <a:rPr lang="en-US" sz="2000" dirty="0">
                <a:latin typeface="Times New Roman" panose="02020603050405020304" pitchFamily="18" charset="0"/>
                <a:cs typeface="Times New Roman" panose="02020603050405020304" pitchFamily="18" charset="0"/>
              </a:rPr>
              <a:t>, natural language processing, and computer vision. In contrast to </a:t>
            </a:r>
            <a:r>
              <a:rPr lang="en-US" sz="2000" dirty="0" smtClean="0">
                <a:latin typeface="Times New Roman" panose="02020603050405020304" pitchFamily="18" charset="0"/>
                <a:cs typeface="Times New Roman" panose="02020603050405020304" pitchFamily="18" charset="0"/>
              </a:rPr>
              <a:t>supervised learning </a:t>
            </a:r>
            <a:r>
              <a:rPr lang="en-US" sz="2000" dirty="0">
                <a:latin typeface="Times New Roman" panose="02020603050405020304" pitchFamily="18" charset="0"/>
                <a:cs typeface="Times New Roman" panose="02020603050405020304" pitchFamily="18" charset="0"/>
              </a:rPr>
              <a:t>which requires large labeled training data, DRL samples training data from </a:t>
            </a:r>
            <a:r>
              <a:rPr lang="en-US" sz="2000" dirty="0" smtClean="0">
                <a:latin typeface="Times New Roman" panose="02020603050405020304" pitchFamily="18" charset="0"/>
                <a:cs typeface="Times New Roman" panose="02020603050405020304" pitchFamily="18" charset="0"/>
              </a:rPr>
              <a:t>an environment.</a:t>
            </a:r>
          </a:p>
          <a:p>
            <a:r>
              <a:rPr lang="en-US" sz="2000" dirty="0">
                <a:latin typeface="Times New Roman" panose="02020603050405020304" pitchFamily="18" charset="0"/>
                <a:cs typeface="Times New Roman" panose="02020603050405020304" pitchFamily="18" charset="0"/>
              </a:rPr>
              <a:t>Far from supervised learning, DRL-based approaches focus on solving sequential </a:t>
            </a:r>
            <a:r>
              <a:rPr lang="en-US" sz="2000" dirty="0" smtClean="0">
                <a:latin typeface="Times New Roman" panose="02020603050405020304" pitchFamily="18" charset="0"/>
                <a:cs typeface="Times New Roman" panose="02020603050405020304" pitchFamily="18" charset="0"/>
              </a:rPr>
              <a:t>decision making</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problems</a:t>
            </a:r>
            <a:r>
              <a:rPr lang="en-US" sz="2000" dirty="0">
                <a:latin typeface="Times New Roman" panose="02020603050405020304" pitchFamily="18" charset="0"/>
                <a:cs typeface="Times New Roman" panose="02020603050405020304" pitchFamily="18" charset="0"/>
              </a:rPr>
              <a:t>. They aim at deciding, based on a set of experiences collected by </a:t>
            </a:r>
            <a:r>
              <a:rPr lang="en-US" sz="2000" dirty="0" smtClean="0">
                <a:latin typeface="Times New Roman" panose="02020603050405020304" pitchFamily="18" charset="0"/>
                <a:cs typeface="Times New Roman" panose="02020603050405020304" pitchFamily="18" charset="0"/>
              </a:rPr>
              <a:t>interacting with </a:t>
            </a:r>
            <a:r>
              <a:rPr lang="en-US" sz="2000" dirty="0">
                <a:latin typeface="Times New Roman" panose="02020603050405020304" pitchFamily="18" charset="0"/>
                <a:cs typeface="Times New Roman" panose="02020603050405020304" pitchFamily="18" charset="0"/>
              </a:rPr>
              <a:t>the environment, the sequence of actions in an uncertain environment to achieve </a:t>
            </a:r>
            <a:r>
              <a:rPr lang="en-US" sz="2000" dirty="0" smtClean="0">
                <a:latin typeface="Times New Roman" panose="02020603050405020304" pitchFamily="18" charset="0"/>
                <a:cs typeface="Times New Roman" panose="02020603050405020304" pitchFamily="18" charset="0"/>
              </a:rPr>
              <a:t>some targets</a:t>
            </a:r>
            <a:r>
              <a:rPr lang="en-US" sz="2000" dirty="0">
                <a:latin typeface="Times New Roman" panose="02020603050405020304" pitchFamily="18" charset="0"/>
                <a:cs typeface="Times New Roman" panose="02020603050405020304" pitchFamily="18" charset="0"/>
              </a:rPr>
              <a:t>. </a:t>
            </a:r>
          </a:p>
          <a:p>
            <a:r>
              <a:rPr lang="en-US" sz="2000" dirty="0" smtClean="0">
                <a:latin typeface="Times New Roman" panose="02020603050405020304" pitchFamily="18" charset="0"/>
                <a:cs typeface="Times New Roman" panose="02020603050405020304" pitchFamily="18" charset="0"/>
              </a:rPr>
              <a:t>Different </a:t>
            </a:r>
            <a:r>
              <a:rPr lang="en-US" sz="2000" dirty="0">
                <a:latin typeface="Times New Roman" panose="02020603050405020304" pitchFamily="18" charset="0"/>
                <a:cs typeface="Times New Roman" panose="02020603050405020304" pitchFamily="18" charset="0"/>
              </a:rPr>
              <a:t>from supervised learning where the feedback is available after each </a:t>
            </a:r>
            <a:r>
              <a:rPr lang="en-US" sz="2000" dirty="0" smtClean="0">
                <a:latin typeface="Times New Roman" panose="02020603050405020304" pitchFamily="18" charset="0"/>
                <a:cs typeface="Times New Roman" panose="02020603050405020304" pitchFamily="18" charset="0"/>
              </a:rPr>
              <a:t>system action</a:t>
            </a:r>
            <a:r>
              <a:rPr lang="en-US" sz="2000" dirty="0">
                <a:latin typeface="Times New Roman" panose="02020603050405020304" pitchFamily="18" charset="0"/>
                <a:cs typeface="Times New Roman" panose="02020603050405020304" pitchFamily="18" charset="0"/>
              </a:rPr>
              <a:t>, it is simply a scalar value that may be delayed in time in the DRL framework.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For example</a:t>
            </a:r>
            <a:r>
              <a:rPr lang="en-US" sz="2000" dirty="0">
                <a:latin typeface="Times New Roman" panose="02020603050405020304" pitchFamily="18" charset="0"/>
                <a:cs typeface="Times New Roman" panose="02020603050405020304" pitchFamily="18" charset="0"/>
              </a:rPr>
              <a:t>, the success or failure of the entire system is </a:t>
            </a:r>
            <a:r>
              <a:rPr lang="en-US" sz="2000" dirty="0" smtClean="0">
                <a:latin typeface="Times New Roman" panose="02020603050405020304" pitchFamily="18" charset="0"/>
                <a:cs typeface="Times New Roman" panose="02020603050405020304" pitchFamily="18" charset="0"/>
              </a:rPr>
              <a:t>reflected </a:t>
            </a:r>
            <a:r>
              <a:rPr lang="en-US" sz="2000" dirty="0">
                <a:latin typeface="Times New Roman" panose="02020603050405020304" pitchFamily="18" charset="0"/>
                <a:cs typeface="Times New Roman" panose="02020603050405020304" pitchFamily="18" charset="0"/>
              </a:rPr>
              <a:t>after a sequence of </a:t>
            </a:r>
            <a:r>
              <a:rPr lang="en-US" sz="2000" dirty="0" smtClean="0">
                <a:latin typeface="Times New Roman" panose="02020603050405020304" pitchFamily="18" charset="0"/>
                <a:cs typeface="Times New Roman" panose="02020603050405020304" pitchFamily="18" charset="0"/>
              </a:rPr>
              <a:t>actions. Furthermore</a:t>
            </a:r>
            <a:r>
              <a:rPr lang="en-US" sz="2000" dirty="0">
                <a:latin typeface="Times New Roman" panose="02020603050405020304" pitchFamily="18" charset="0"/>
                <a:cs typeface="Times New Roman" panose="02020603050405020304" pitchFamily="18" charset="0"/>
              </a:rPr>
              <a:t>, the supervised learning model is updated based on the loss/error of the </a:t>
            </a:r>
            <a:r>
              <a:rPr lang="en-US" sz="2000" dirty="0" smtClean="0">
                <a:latin typeface="Times New Roman" panose="02020603050405020304" pitchFamily="18" charset="0"/>
                <a:cs typeface="Times New Roman" panose="02020603050405020304" pitchFamily="18" charset="0"/>
              </a:rPr>
              <a:t>output and </a:t>
            </a:r>
            <a:r>
              <a:rPr lang="en-US" sz="2000" dirty="0">
                <a:latin typeface="Times New Roman" panose="02020603050405020304" pitchFamily="18" charset="0"/>
                <a:cs typeface="Times New Roman" panose="02020603050405020304" pitchFamily="18" charset="0"/>
              </a:rPr>
              <a:t>there is no mechanism to get the correct value when it is wrong. </a:t>
            </a:r>
            <a:endParaRPr lang="en-US" sz="2000" dirty="0" smtClean="0">
              <a:latin typeface="Times New Roman" panose="02020603050405020304" pitchFamily="18" charset="0"/>
              <a:cs typeface="Times New Roman" panose="02020603050405020304" pitchFamily="18" charset="0"/>
            </a:endParaRPr>
          </a:p>
          <a:p>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is addressed </a:t>
            </a:r>
            <a:r>
              <a:rPr lang="en-US" sz="2000" dirty="0" smtClean="0">
                <a:latin typeface="Times New Roman" panose="02020603050405020304" pitchFamily="18" charset="0"/>
                <a:cs typeface="Times New Roman" panose="02020603050405020304" pitchFamily="18" charset="0"/>
              </a:rPr>
              <a:t>by policy </a:t>
            </a:r>
            <a:r>
              <a:rPr lang="en-US" sz="2000" dirty="0">
                <a:latin typeface="Times New Roman" panose="02020603050405020304" pitchFamily="18" charset="0"/>
                <a:cs typeface="Times New Roman" panose="02020603050405020304" pitchFamily="18" charset="0"/>
              </a:rPr>
              <a:t>gradients in DRL by assigning gradients without a </a:t>
            </a:r>
            <a:r>
              <a:rPr lang="en-US" sz="2000" dirty="0" smtClean="0">
                <a:latin typeface="Times New Roman" panose="02020603050405020304" pitchFamily="18" charset="0"/>
                <a:cs typeface="Times New Roman" panose="02020603050405020304" pitchFamily="18" charset="0"/>
              </a:rPr>
              <a:t>differentiable </a:t>
            </a:r>
            <a:r>
              <a:rPr lang="en-US" sz="2000" dirty="0">
                <a:latin typeface="Times New Roman" panose="02020603050405020304" pitchFamily="18" charset="0"/>
                <a:cs typeface="Times New Roman" panose="02020603050405020304" pitchFamily="18" charset="0"/>
              </a:rPr>
              <a:t>loss function. </a:t>
            </a:r>
            <a:r>
              <a:rPr lang="en-US" sz="2000" dirty="0" smtClean="0">
                <a:latin typeface="Times New Roman" panose="02020603050405020304" pitchFamily="18" charset="0"/>
                <a:cs typeface="Times New Roman" panose="02020603050405020304" pitchFamily="18" charset="0"/>
              </a:rPr>
              <a:t>This aims </a:t>
            </a:r>
            <a:r>
              <a:rPr lang="en-US" sz="2000" dirty="0">
                <a:latin typeface="Times New Roman" panose="02020603050405020304" pitchFamily="18" charset="0"/>
                <a:cs typeface="Times New Roman" panose="02020603050405020304" pitchFamily="18" charset="0"/>
              </a:rPr>
              <a:t>at teaching a model to try things out randomly and learn to do correct things more.</a:t>
            </a:r>
          </a:p>
        </p:txBody>
      </p:sp>
    </p:spTree>
    <p:extLst>
      <p:ext uri="{BB962C8B-B14F-4D97-AF65-F5344CB8AC3E}">
        <p14:creationId xmlns:p14="http://schemas.microsoft.com/office/powerpoint/2010/main" val="337546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54" y="2315845"/>
            <a:ext cx="10515600" cy="1325563"/>
          </a:xfrm>
        </p:spPr>
        <p:txBody>
          <a:bodyPr>
            <a:noAutofit/>
          </a:bodyPr>
          <a:lstStyle/>
          <a:p>
            <a:pPr algn="ct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Dissertation Topic </a:t>
            </a:r>
            <a:r>
              <a:rPr lang="en-US" sz="3600" dirty="0" smtClean="0">
                <a:latin typeface="Times New Roman" panose="02020603050405020304" pitchFamily="18" charset="0"/>
                <a:cs typeface="Times New Roman" panose="02020603050405020304" pitchFamily="18" charset="0"/>
              </a:rPr>
              <a:t>:</a:t>
            </a:r>
            <a:r>
              <a:rPr lang="en-US" sz="3600" dirty="0">
                <a:latin typeface="Times New Roman" panose="02020603050405020304" pitchFamily="18" charset="0"/>
                <a:cs typeface="Times New Roman" panose="02020603050405020304" pitchFamily="18" charset="0"/>
              </a:rPr>
              <a:t>Bounding Box Refinement Agent for Overlapping </a:t>
            </a:r>
            <a:r>
              <a:rPr lang="en-US" sz="3600" dirty="0" smtClean="0">
                <a:latin typeface="Times New Roman" panose="02020603050405020304" pitchFamily="18" charset="0"/>
                <a:cs typeface="Times New Roman" panose="02020603050405020304" pitchFamily="18" charset="0"/>
              </a:rPr>
              <a:t>Objects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41906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Q Learning</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123406"/>
            <a:ext cx="10515600" cy="5053557"/>
          </a:xfrm>
        </p:spPr>
        <p:txBody>
          <a:bodyPr>
            <a:noAutofit/>
          </a:bodyPr>
          <a:lstStyle/>
          <a:p>
            <a:pPr algn="just">
              <a:lnSpc>
                <a:spcPct val="100000"/>
              </a:lnSpc>
            </a:pPr>
            <a:r>
              <a:rPr lang="en-US" sz="2000" dirty="0">
                <a:latin typeface="Times New Roman" panose="02020603050405020304" pitchFamily="18" charset="0"/>
                <a:cs typeface="Times New Roman" panose="02020603050405020304" pitchFamily="18" charset="0"/>
              </a:rPr>
              <a:t>Q-learning is a simple yet </a:t>
            </a:r>
            <a:r>
              <a:rPr lang="en-US" sz="2000" dirty="0" smtClean="0">
                <a:latin typeface="Times New Roman" panose="02020603050405020304" pitchFamily="18" charset="0"/>
                <a:cs typeface="Times New Roman" panose="02020603050405020304" pitchFamily="18" charset="0"/>
              </a:rPr>
              <a:t>very </a:t>
            </a:r>
            <a:r>
              <a:rPr lang="en-US" sz="2000" dirty="0">
                <a:latin typeface="Times New Roman" panose="02020603050405020304" pitchFamily="18" charset="0"/>
                <a:cs typeface="Times New Roman" panose="02020603050405020304" pitchFamily="18" charset="0"/>
              </a:rPr>
              <a:t>powerful algorithm to create a </a:t>
            </a:r>
            <a:r>
              <a:rPr lang="en-US" sz="2000" dirty="0" smtClean="0">
                <a:latin typeface="Times New Roman" panose="02020603050405020304" pitchFamily="18" charset="0"/>
                <a:cs typeface="Times New Roman" panose="02020603050405020304" pitchFamily="18" charset="0"/>
              </a:rPr>
              <a:t>table </a:t>
            </a:r>
            <a:r>
              <a:rPr lang="en-US" sz="2000" dirty="0">
                <a:latin typeface="Times New Roman" panose="02020603050405020304" pitchFamily="18" charset="0"/>
                <a:cs typeface="Times New Roman" panose="02020603050405020304" pitchFamily="18" charset="0"/>
              </a:rPr>
              <a:t>for our </a:t>
            </a:r>
            <a:r>
              <a:rPr lang="en-US" sz="2000" dirty="0" smtClean="0">
                <a:latin typeface="Times New Roman" panose="02020603050405020304" pitchFamily="18" charset="0"/>
                <a:cs typeface="Times New Roman" panose="02020603050405020304" pitchFamily="18" charset="0"/>
              </a:rPr>
              <a:t>reinforcement learning agent</a:t>
            </a:r>
            <a:r>
              <a:rPr lang="en-US" sz="2000" dirty="0">
                <a:latin typeface="Times New Roman" panose="02020603050405020304" pitchFamily="18" charset="0"/>
                <a:cs typeface="Times New Roman" panose="02020603050405020304" pitchFamily="18" charset="0"/>
              </a:rPr>
              <a:t>. This helps the agent figure out exactly which action to perform.</a:t>
            </a:r>
          </a:p>
          <a:p>
            <a:pPr algn="just">
              <a:lnSpc>
                <a:spcPct val="100000"/>
              </a:lnSpc>
            </a:pPr>
            <a:r>
              <a:rPr lang="en-US" sz="2000" dirty="0">
                <a:latin typeface="Times New Roman" panose="02020603050405020304" pitchFamily="18" charset="0"/>
                <a:cs typeface="Times New Roman" panose="02020603050405020304" pitchFamily="18" charset="0"/>
              </a:rPr>
              <a:t>But what if this </a:t>
            </a:r>
            <a:r>
              <a:rPr lang="en-US" sz="2000" dirty="0" smtClean="0">
                <a:latin typeface="Times New Roman" panose="02020603050405020304" pitchFamily="18" charset="0"/>
                <a:cs typeface="Times New Roman" panose="02020603050405020304" pitchFamily="18" charset="0"/>
              </a:rPr>
              <a:t>table is way </a:t>
            </a:r>
            <a:r>
              <a:rPr lang="en-US" sz="2000" dirty="0">
                <a:latin typeface="Times New Roman" panose="02020603050405020304" pitchFamily="18" charset="0"/>
                <a:cs typeface="Times New Roman" panose="02020603050405020304" pitchFamily="18" charset="0"/>
              </a:rPr>
              <a:t>too long? </a:t>
            </a:r>
            <a:r>
              <a:rPr lang="en-US" sz="2000" dirty="0" smtClean="0">
                <a:latin typeface="Times New Roman" panose="02020603050405020304" pitchFamily="18" charset="0"/>
                <a:cs typeface="Times New Roman" panose="02020603050405020304" pitchFamily="18" charset="0"/>
              </a:rPr>
              <a:t>Just give a thought on </a:t>
            </a:r>
            <a:r>
              <a:rPr lang="en-US" sz="2000" dirty="0">
                <a:latin typeface="Times New Roman" panose="02020603050405020304" pitchFamily="18" charset="0"/>
                <a:cs typeface="Times New Roman" panose="02020603050405020304" pitchFamily="18" charset="0"/>
              </a:rPr>
              <a:t>an environment with 10,000 states and 1,000 actions per state. This would create a table of 10 million cells. </a:t>
            </a:r>
            <a:endParaRPr lang="en-US" sz="2000" dirty="0" smtClean="0">
              <a:latin typeface="Times New Roman" panose="02020603050405020304" pitchFamily="18" charset="0"/>
              <a:cs typeface="Times New Roman" panose="02020603050405020304" pitchFamily="18" charset="0"/>
            </a:endParaRPr>
          </a:p>
          <a:p>
            <a:pPr algn="just">
              <a:lnSpc>
                <a:spcPct val="100000"/>
              </a:lnSpc>
            </a:pPr>
            <a:r>
              <a:rPr lang="en-US" sz="2000" dirty="0" smtClean="0">
                <a:latin typeface="Times New Roman" panose="02020603050405020304" pitchFamily="18" charset="0"/>
                <a:cs typeface="Times New Roman" panose="02020603050405020304" pitchFamily="18" charset="0"/>
              </a:rPr>
              <a:t>Well if the table has 10 million cells, good luck trying to find the best action when landing on a state.</a:t>
            </a:r>
            <a:endParaRPr lang="en-US" sz="2000" dirty="0">
              <a:latin typeface="Times New Roman" panose="02020603050405020304" pitchFamily="18" charset="0"/>
              <a:cs typeface="Times New Roman" panose="02020603050405020304" pitchFamily="18" charset="0"/>
            </a:endParaRPr>
          </a:p>
          <a:p>
            <a:pPr algn="just">
              <a:lnSpc>
                <a:spcPct val="100000"/>
              </a:lnSpc>
            </a:pPr>
            <a:r>
              <a:rPr lang="en-US" sz="2000" dirty="0" smtClean="0">
                <a:latin typeface="Times New Roman" panose="02020603050405020304" pitchFamily="18" charset="0"/>
                <a:cs typeface="Times New Roman" panose="02020603050405020304" pitchFamily="18" charset="0"/>
              </a:rPr>
              <a:t>Now it became </a:t>
            </a:r>
            <a:r>
              <a:rPr lang="en-US" sz="2000" dirty="0">
                <a:latin typeface="Times New Roman" panose="02020603050405020304" pitchFamily="18" charset="0"/>
                <a:cs typeface="Times New Roman" panose="02020603050405020304" pitchFamily="18" charset="0"/>
              </a:rPr>
              <a:t>pretty clear that we </a:t>
            </a:r>
            <a:r>
              <a:rPr lang="en-US" sz="2000" dirty="0" smtClean="0">
                <a:latin typeface="Times New Roman" panose="02020603050405020304" pitchFamily="18" charset="0"/>
                <a:cs typeface="Times New Roman" panose="02020603050405020304" pitchFamily="18" charset="0"/>
              </a:rPr>
              <a:t>can under no way the agent can </a:t>
            </a:r>
            <a:r>
              <a:rPr lang="en-US" sz="2000" dirty="0">
                <a:latin typeface="Times New Roman" panose="02020603050405020304" pitchFamily="18" charset="0"/>
                <a:cs typeface="Times New Roman" panose="02020603050405020304" pitchFamily="18" charset="0"/>
              </a:rPr>
              <a:t>infer the Q-value of new states from already explored states. This presents two problems:</a:t>
            </a:r>
          </a:p>
          <a:p>
            <a:pPr algn="just">
              <a:lnSpc>
                <a:spcPct val="100000"/>
              </a:lnSpc>
            </a:pPr>
            <a:r>
              <a:rPr lang="en-US" sz="2000" dirty="0">
                <a:latin typeface="Times New Roman" panose="02020603050405020304" pitchFamily="18" charset="0"/>
                <a:cs typeface="Times New Roman" panose="02020603050405020304" pitchFamily="18" charset="0"/>
              </a:rPr>
              <a:t>First, the amount of memory required to save and update that table would increase as the number of states </a:t>
            </a:r>
            <a:r>
              <a:rPr lang="en-US" sz="2000" dirty="0" smtClean="0">
                <a:latin typeface="Times New Roman" panose="02020603050405020304" pitchFamily="18" charset="0"/>
                <a:cs typeface="Times New Roman" panose="02020603050405020304" pitchFamily="18" charset="0"/>
              </a:rPr>
              <a:t>increases, in other words logarithmically</a:t>
            </a:r>
            <a:endParaRPr lang="en-US" sz="2000" dirty="0">
              <a:latin typeface="Times New Roman" panose="02020603050405020304" pitchFamily="18" charset="0"/>
              <a:cs typeface="Times New Roman" panose="02020603050405020304" pitchFamily="18" charset="0"/>
            </a:endParaRPr>
          </a:p>
          <a:p>
            <a:pPr algn="just">
              <a:lnSpc>
                <a:spcPct val="100000"/>
              </a:lnSpc>
            </a:pPr>
            <a:r>
              <a:rPr lang="en-US" sz="2000" dirty="0">
                <a:latin typeface="Times New Roman" panose="02020603050405020304" pitchFamily="18" charset="0"/>
                <a:cs typeface="Times New Roman" panose="02020603050405020304" pitchFamily="18" charset="0"/>
              </a:rPr>
              <a:t>Second, the amount of time required to explore each state to create the required Q-table would be unrealistic</a:t>
            </a:r>
          </a:p>
          <a:p>
            <a:pPr algn="just">
              <a:lnSpc>
                <a:spcPct val="100000"/>
              </a:lnSpc>
            </a:pPr>
            <a:r>
              <a:rPr lang="en-US" sz="2000" dirty="0" smtClean="0">
                <a:latin typeface="Times New Roman" panose="02020603050405020304" pitchFamily="18" charset="0"/>
                <a:cs typeface="Times New Roman" panose="02020603050405020304" pitchFamily="18" charset="0"/>
              </a:rPr>
              <a:t>Now what would happen if we are able </a:t>
            </a:r>
            <a:r>
              <a:rPr lang="en-US" sz="2000" dirty="0">
                <a:latin typeface="Times New Roman" panose="02020603050405020304" pitchFamily="18" charset="0"/>
                <a:cs typeface="Times New Roman" panose="02020603050405020304" pitchFamily="18" charset="0"/>
              </a:rPr>
              <a:t>approximate these Q-values with machine learning models such as a neural network? </a:t>
            </a:r>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was the idea behind DeepMind’s algorithm </a:t>
            </a:r>
            <a:r>
              <a:rPr lang="en-US" sz="2000" dirty="0" smtClean="0">
                <a:latin typeface="Times New Roman" panose="02020603050405020304" pitchFamily="18" charset="0"/>
                <a:cs typeface="Times New Roman" panose="02020603050405020304" pitchFamily="18" charset="0"/>
              </a:rPr>
              <a:t>which dropped like a bombshell on the world opening new possibilities for reinforcement learning </a:t>
            </a:r>
            <a:r>
              <a:rPr lang="en-US" sz="2000" dirty="0" err="1" smtClean="0">
                <a:latin typeface="Times New Roman" panose="02020603050405020304" pitchFamily="18" charset="0"/>
                <a:cs typeface="Times New Roman" panose="02020603050405020304" pitchFamily="18" charset="0"/>
              </a:rPr>
              <a:t>pardigm</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9717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Deep Q Network</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46060"/>
            <a:ext cx="10515600" cy="4351338"/>
          </a:xfrm>
        </p:spPr>
        <p:txBody>
          <a:bodyPr>
            <a:normAutofit/>
          </a:bodyPr>
          <a:lstStyle/>
          <a:p>
            <a:pPr algn="just"/>
            <a:r>
              <a:rPr lang="en-US" sz="2000" dirty="0">
                <a:latin typeface="Times New Roman" panose="02020603050405020304" pitchFamily="18" charset="0"/>
                <a:cs typeface="Times New Roman" panose="02020603050405020304" pitchFamily="18" charset="0"/>
              </a:rPr>
              <a:t>In deep Q-learning, we use a neural network to approximate the Q-value function. The state is given as the input and the Q-value of all </a:t>
            </a:r>
            <a:r>
              <a:rPr lang="en-US" sz="2000" dirty="0" smtClean="0">
                <a:latin typeface="Times New Roman" panose="02020603050405020304" pitchFamily="18" charset="0"/>
                <a:cs typeface="Times New Roman" panose="02020603050405020304" pitchFamily="18" charset="0"/>
              </a:rPr>
              <a:t>possible </a:t>
            </a:r>
            <a:r>
              <a:rPr lang="en-US" sz="2000" dirty="0">
                <a:latin typeface="Times New Roman" panose="02020603050405020304" pitchFamily="18" charset="0"/>
                <a:cs typeface="Times New Roman" panose="02020603050405020304" pitchFamily="18" charset="0"/>
              </a:rPr>
              <a:t>actions is generated as the output. </a:t>
            </a:r>
            <a:endParaRPr lang="en-US" sz="2000" dirty="0" smtClean="0">
              <a:latin typeface="Times New Roman" panose="02020603050405020304" pitchFamily="18" charset="0"/>
              <a:cs typeface="Times New Roman" panose="02020603050405020304" pitchFamily="18" charset="0"/>
            </a:endParaRPr>
          </a:p>
          <a:p>
            <a:pPr lvl="8" algn="just"/>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	         </a:t>
            </a:r>
            <a:endParaRPr lang="en-US" sz="20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1793" y="1674342"/>
            <a:ext cx="4991727" cy="3274276"/>
          </a:xfrm>
          <a:prstGeom prst="rect">
            <a:avLst/>
          </a:prstGeom>
        </p:spPr>
      </p:pic>
      <p:sp>
        <p:nvSpPr>
          <p:cNvPr id="7" name="TextBox 6"/>
          <p:cNvSpPr txBox="1"/>
          <p:nvPr/>
        </p:nvSpPr>
        <p:spPr>
          <a:xfrm>
            <a:off x="5451565" y="1660054"/>
            <a:ext cx="6566263" cy="230832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 </a:t>
            </a:r>
            <a:r>
              <a:rPr lang="en-US" dirty="0" smtClean="0">
                <a:latin typeface="Times New Roman" panose="02020603050405020304" pitchFamily="18" charset="0"/>
                <a:cs typeface="Times New Roman" panose="02020603050405020304" pitchFamily="18" charset="0"/>
              </a:rPr>
              <a:t>let’s understand what </a:t>
            </a:r>
            <a:r>
              <a:rPr lang="en-US" dirty="0">
                <a:latin typeface="Times New Roman" panose="02020603050405020304" pitchFamily="18" charset="0"/>
                <a:cs typeface="Times New Roman" panose="02020603050405020304" pitchFamily="18" charset="0"/>
              </a:rPr>
              <a:t>are the steps involved in reinforcement learning using deep Q-learning networks (DQNs)?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past experience is stored by the user in memory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next action is determined by the maximum output of the Q-network</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The loss function here is mean squared error of the predicted Q-value and the target Q-value – </a:t>
            </a:r>
            <a:r>
              <a:rPr lang="en-US" dirty="0" smtClean="0">
                <a:latin typeface="Times New Roman" panose="02020603050405020304" pitchFamily="18" charset="0"/>
                <a:cs typeface="Times New Roman" panose="02020603050405020304" pitchFamily="18" charset="0"/>
              </a:rPr>
              <a:t>Q* so basically it becomes a </a:t>
            </a:r>
            <a:r>
              <a:rPr lang="en-US" dirty="0">
                <a:latin typeface="Times New Roman" panose="02020603050405020304" pitchFamily="18" charset="0"/>
                <a:cs typeface="Times New Roman" panose="02020603050405020304" pitchFamily="18" charset="0"/>
              </a:rPr>
              <a:t>regression problem. </a:t>
            </a:r>
            <a:endParaRPr lang="en-US" dirty="0"/>
          </a:p>
        </p:txBody>
      </p:sp>
      <p:pic>
        <p:nvPicPr>
          <p:cNvPr id="5124" name="Picture 4" descr="https://cdn.analyticsvidhya.com/wp-content/uploads/2019/04/Screenshot-2019-04-16-at-6.02.08-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68378"/>
            <a:ext cx="5611742" cy="5774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573487" y="4615543"/>
            <a:ext cx="6339840" cy="1200329"/>
          </a:xfrm>
          <a:prstGeom prst="rect">
            <a:avLst/>
          </a:prstGeom>
          <a:noFill/>
        </p:spPr>
        <p:txBody>
          <a:bodyPr wrap="square" rtlCol="0">
            <a:spAutoFit/>
          </a:bodyPr>
          <a:lstStyle/>
          <a:p>
            <a:pPr algn="just"/>
            <a:r>
              <a:rPr lang="en-US" dirty="0" smtClean="0">
                <a:latin typeface="Times New Roman" panose="02020603050405020304" pitchFamily="18" charset="0"/>
                <a:cs typeface="Times New Roman" panose="02020603050405020304" pitchFamily="18" charset="0"/>
              </a:rPr>
              <a:t>The target for DQN is denoted by the green rectangle. </a:t>
            </a:r>
            <a:r>
              <a:rPr lang="en-US" dirty="0">
                <a:latin typeface="Times New Roman" panose="02020603050405020304" pitchFamily="18" charset="0"/>
                <a:cs typeface="Times New Roman" panose="02020603050405020304" pitchFamily="18" charset="0"/>
              </a:rPr>
              <a:t>We can argue that it is predicting its own value, but since R is the unbiased true reward, the network is going to update its gradient using backpropagation to finally converge</a:t>
            </a:r>
          </a:p>
        </p:txBody>
      </p:sp>
    </p:spTree>
    <p:extLst>
      <p:ext uri="{BB962C8B-B14F-4D97-AF65-F5344CB8AC3E}">
        <p14:creationId xmlns:p14="http://schemas.microsoft.com/office/powerpoint/2010/main" val="3672762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8497" y="-105138"/>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Biggest Challenge in Deep Reinforcement Learning</a:t>
            </a:r>
            <a:endParaRPr lang="en-US" sz="36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901" y="1690688"/>
            <a:ext cx="7111329" cy="3368992"/>
          </a:xfrm>
        </p:spPr>
      </p:pic>
      <p:sp>
        <p:nvSpPr>
          <p:cNvPr id="5" name="TextBox 4"/>
          <p:cNvSpPr txBox="1"/>
          <p:nvPr/>
        </p:nvSpPr>
        <p:spPr>
          <a:xfrm>
            <a:off x="6426926" y="1402078"/>
            <a:ext cx="5590902"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As </a:t>
            </a: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can see </a:t>
            </a:r>
            <a:r>
              <a:rPr lang="en-US" sz="2000" dirty="0" smtClean="0">
                <a:latin typeface="Times New Roman" panose="02020603050405020304" pitchFamily="18" charset="0"/>
                <a:cs typeface="Times New Roman" panose="02020603050405020304" pitchFamily="18" charset="0"/>
              </a:rPr>
              <a:t>in the pseudo </a:t>
            </a:r>
            <a:r>
              <a:rPr lang="en-US" sz="2000" dirty="0">
                <a:latin typeface="Times New Roman" panose="02020603050405020304" pitchFamily="18" charset="0"/>
                <a:cs typeface="Times New Roman" panose="02020603050405020304" pitchFamily="18" charset="0"/>
              </a:rPr>
              <a:t>code, the target is continuously changing with each iteration. </a:t>
            </a:r>
            <a:r>
              <a:rPr lang="en-US" sz="2000" dirty="0" smtClean="0">
                <a:latin typeface="Times New Roman" panose="02020603050405020304" pitchFamily="18" charset="0"/>
                <a:cs typeface="Times New Roman" panose="02020603050405020304" pitchFamily="18" charset="0"/>
              </a:rPr>
              <a:t>Generally in deep </a:t>
            </a:r>
            <a:r>
              <a:rPr lang="en-US" sz="2000" dirty="0">
                <a:latin typeface="Times New Roman" panose="02020603050405020304" pitchFamily="18" charset="0"/>
                <a:cs typeface="Times New Roman" panose="02020603050405020304" pitchFamily="18" charset="0"/>
              </a:rPr>
              <a:t>learning, the target variable does not change and hence the training is stable</a:t>
            </a:r>
            <a:r>
              <a:rPr lang="en-US" sz="2000" dirty="0" smtClean="0">
                <a:latin typeface="Times New Roman" panose="02020603050405020304" pitchFamily="18" charset="0"/>
                <a:cs typeface="Times New Roman" panose="02020603050405020304" pitchFamily="18" charset="0"/>
              </a:rPr>
              <a:t>, but when it comes to reinforcement learning it is just not true.</a:t>
            </a:r>
          </a:p>
          <a:p>
            <a:pPr marL="342900" indent="-342900">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Now what are trajectories? </a:t>
            </a:r>
            <a:r>
              <a:rPr lang="en-US" sz="2000" dirty="0">
                <a:latin typeface="Times New Roman" panose="02020603050405020304" pitchFamily="18" charset="0"/>
                <a:cs typeface="Times New Roman" panose="02020603050405020304" pitchFamily="18" charset="0"/>
              </a:rPr>
              <a:t>In RL framework, the </a:t>
            </a:r>
            <a:r>
              <a:rPr lang="en-US" sz="2000" dirty="0" smtClean="0">
                <a:latin typeface="Times New Roman" panose="02020603050405020304" pitchFamily="18" charset="0"/>
                <a:cs typeface="Times New Roman" panose="02020603050405020304" pitchFamily="18" charset="0"/>
              </a:rPr>
              <a:t>tuple (</a:t>
            </a:r>
            <a:r>
              <a:rPr lang="en-US" sz="2000" i="1" dirty="0" err="1" smtClean="0">
                <a:latin typeface="Times New Roman" panose="02020603050405020304" pitchFamily="18" charset="0"/>
                <a:cs typeface="Times New Roman" panose="02020603050405020304" pitchFamily="18" charset="0"/>
              </a:rPr>
              <a:t>s</a:t>
            </a:r>
            <a:r>
              <a:rPr lang="en-US" sz="2000" i="1" baseline="-25000" dirty="0" err="1" smtClean="0">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a</a:t>
            </a:r>
            <a:r>
              <a:rPr lang="en-US" sz="2000" i="1" baseline="-25000" dirty="0">
                <a:latin typeface="Times New Roman" panose="02020603050405020304" pitchFamily="18" charset="0"/>
                <a:cs typeface="Times New Roman" panose="02020603050405020304" pitchFamily="18" charset="0"/>
              </a:rPr>
              <a:t>t</a:t>
            </a:r>
            <a:r>
              <a:rPr lang="en-US" sz="2000" i="1" dirty="0">
                <a:latin typeface="Times New Roman" panose="02020603050405020304" pitchFamily="18" charset="0"/>
                <a:cs typeface="Times New Roman" panose="02020603050405020304" pitchFamily="18" charset="0"/>
              </a:rPr>
              <a:t>; r</a:t>
            </a:r>
            <a:r>
              <a:rPr lang="en-US" sz="2000" i="1" baseline="-25000" dirty="0">
                <a:latin typeface="Times New Roman" panose="02020603050405020304" pitchFamily="18" charset="0"/>
                <a:cs typeface="Times New Roman" panose="02020603050405020304" pitchFamily="18" charset="0"/>
              </a:rPr>
              <a:t>t+1</a:t>
            </a:r>
            <a:r>
              <a:rPr lang="en-US" sz="2000" i="1" dirty="0">
                <a:latin typeface="Times New Roman" panose="02020603050405020304" pitchFamily="18" charset="0"/>
                <a:cs typeface="Times New Roman" panose="02020603050405020304" pitchFamily="18" charset="0"/>
              </a:rPr>
              <a:t>; s</a:t>
            </a:r>
            <a:r>
              <a:rPr lang="en-US" sz="2000" i="1" baseline="-25000" dirty="0">
                <a:latin typeface="Times New Roman" panose="02020603050405020304" pitchFamily="18" charset="0"/>
                <a:cs typeface="Times New Roman" panose="02020603050405020304" pitchFamily="18" charset="0"/>
              </a:rPr>
              <a:t>t+1</a:t>
            </a:r>
            <a:r>
              <a:rPr lang="en-US" sz="2000" dirty="0">
                <a:latin typeface="Times New Roman" panose="02020603050405020304" pitchFamily="18" charset="0"/>
                <a:cs typeface="Times New Roman" panose="02020603050405020304" pitchFamily="18" charset="0"/>
              </a:rPr>
              <a:t>) is called transition. Several sequential transitions are usually referred to </a:t>
            </a:r>
            <a:r>
              <a:rPr lang="en-US" sz="2000" dirty="0" smtClean="0">
                <a:latin typeface="Times New Roman" panose="02020603050405020304" pitchFamily="18" charset="0"/>
                <a:cs typeface="Times New Roman" panose="02020603050405020304" pitchFamily="18" charset="0"/>
              </a:rPr>
              <a:t>as </a:t>
            </a:r>
            <a:r>
              <a:rPr lang="en-US" sz="2000" dirty="0">
                <a:latin typeface="Times New Roman" panose="02020603050405020304" pitchFamily="18" charset="0"/>
                <a:cs typeface="Times New Roman" panose="02020603050405020304" pitchFamily="18" charset="0"/>
              </a:rPr>
              <a:t>roll-out. Full sequence (</a:t>
            </a:r>
            <a:r>
              <a:rPr lang="en-US" sz="2000" i="1" dirty="0" smtClean="0">
                <a:latin typeface="Times New Roman" panose="02020603050405020304" pitchFamily="18" charset="0"/>
                <a:cs typeface="Times New Roman" panose="02020603050405020304" pitchFamily="18" charset="0"/>
              </a:rPr>
              <a:t>s</a:t>
            </a:r>
            <a:r>
              <a:rPr lang="en-US" sz="2000" i="1" baseline="-25000" dirty="0" smtClean="0">
                <a:latin typeface="Times New Roman" panose="02020603050405020304" pitchFamily="18" charset="0"/>
                <a:cs typeface="Times New Roman" panose="02020603050405020304" pitchFamily="18" charset="0"/>
              </a:rPr>
              <a:t>0</a:t>
            </a:r>
            <a:r>
              <a:rPr lang="en-US" sz="2000" i="1" dirty="0" smtClean="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a</a:t>
            </a:r>
            <a:r>
              <a:rPr lang="en-US" sz="2000" i="1" baseline="-25000" dirty="0">
                <a:latin typeface="Times New Roman" panose="02020603050405020304" pitchFamily="18" charset="0"/>
                <a:cs typeface="Times New Roman" panose="02020603050405020304" pitchFamily="18" charset="0"/>
              </a:rPr>
              <a:t>0</a:t>
            </a:r>
            <a:r>
              <a:rPr lang="en-US" sz="2000" i="1" dirty="0">
                <a:latin typeface="Times New Roman" panose="02020603050405020304" pitchFamily="18" charset="0"/>
                <a:cs typeface="Times New Roman" panose="02020603050405020304" pitchFamily="18" charset="0"/>
              </a:rPr>
              <a:t>; r</a:t>
            </a:r>
            <a:r>
              <a:rPr lang="en-US" sz="2000" i="1"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 s</a:t>
            </a:r>
            <a:r>
              <a:rPr lang="en-US" sz="2000" i="1"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 a</a:t>
            </a:r>
            <a:r>
              <a:rPr lang="en-US" sz="2000" i="1" baseline="-25000" dirty="0">
                <a:latin typeface="Times New Roman" panose="02020603050405020304" pitchFamily="18" charset="0"/>
                <a:cs typeface="Times New Roman" panose="02020603050405020304" pitchFamily="18" charset="0"/>
              </a:rPr>
              <a:t>1</a:t>
            </a:r>
            <a:r>
              <a:rPr lang="en-US" sz="2000" i="1" dirty="0">
                <a:latin typeface="Times New Roman" panose="02020603050405020304" pitchFamily="18" charset="0"/>
                <a:cs typeface="Times New Roman" panose="02020603050405020304" pitchFamily="18" charset="0"/>
              </a:rPr>
              <a:t>; r</a:t>
            </a:r>
            <a:r>
              <a:rPr lang="en-US" sz="2000" i="1" baseline="-25000" dirty="0">
                <a:latin typeface="Times New Roman" panose="02020603050405020304" pitchFamily="18" charset="0"/>
                <a:cs typeface="Times New Roman" panose="02020603050405020304" pitchFamily="18" charset="0"/>
              </a:rPr>
              <a:t>2</a:t>
            </a:r>
            <a:r>
              <a:rPr lang="en-US" sz="2000" i="1" dirty="0">
                <a:latin typeface="Times New Roman" panose="02020603050405020304" pitchFamily="18" charset="0"/>
                <a:cs typeface="Times New Roman" panose="02020603050405020304" pitchFamily="18" charset="0"/>
              </a:rPr>
              <a:t>; </a:t>
            </a:r>
            <a:r>
              <a:rPr lang="en-US" sz="2000" i="1" dirty="0" smtClean="0">
                <a:latin typeface="Times New Roman" panose="02020603050405020304" pitchFamily="18" charset="0"/>
                <a:cs typeface="Times New Roman" panose="02020603050405020304" pitchFamily="18" charset="0"/>
              </a:rPr>
              <a:t>..</a:t>
            </a:r>
            <a:r>
              <a:rPr lang="en-US" sz="2000"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is called a trajectory.</a:t>
            </a:r>
          </a:p>
        </p:txBody>
      </p:sp>
    </p:spTree>
    <p:extLst>
      <p:ext uri="{BB962C8B-B14F-4D97-AF65-F5344CB8AC3E}">
        <p14:creationId xmlns:p14="http://schemas.microsoft.com/office/powerpoint/2010/main" val="193106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7383"/>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YOLO: “You Only Look Once”</a:t>
            </a:r>
            <a:endParaRPr lang="en-US" sz="3600"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309690"/>
            <a:ext cx="10515600" cy="4376732"/>
          </a:xfrm>
        </p:spPr>
      </p:pic>
    </p:spTree>
    <p:extLst>
      <p:ext uri="{BB962C8B-B14F-4D97-AF65-F5344CB8AC3E}">
        <p14:creationId xmlns:p14="http://schemas.microsoft.com/office/powerpoint/2010/main" val="647877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3509"/>
            <a:ext cx="10515600" cy="5863454"/>
          </a:xfrm>
        </p:spPr>
        <p:txBody>
          <a:bodyPr>
            <a:normAutofit/>
          </a:bodyPr>
          <a:lstStyle/>
          <a:p>
            <a:pPr algn="just"/>
            <a:r>
              <a:rPr lang="en-US" sz="2000" dirty="0">
                <a:latin typeface="Times New Roman" panose="02020603050405020304" pitchFamily="18" charset="0"/>
                <a:cs typeface="Times New Roman" panose="02020603050405020304" pitchFamily="18" charset="0"/>
              </a:rPr>
              <a:t>The initial convolutional layers of the network </a:t>
            </a:r>
            <a:r>
              <a:rPr lang="en-US" sz="2000" dirty="0" smtClean="0">
                <a:latin typeface="Times New Roman" panose="02020603050405020304" pitchFamily="18" charset="0"/>
                <a:cs typeface="Times New Roman" panose="02020603050405020304" pitchFamily="18" charset="0"/>
              </a:rPr>
              <a:t>extract features </a:t>
            </a:r>
            <a:r>
              <a:rPr lang="en-US" sz="2000" dirty="0">
                <a:latin typeface="Times New Roman" panose="02020603050405020304" pitchFamily="18" charset="0"/>
                <a:cs typeface="Times New Roman" panose="02020603050405020304" pitchFamily="18" charset="0"/>
              </a:rPr>
              <a:t>from the image while the fully connected </a:t>
            </a:r>
            <a:r>
              <a:rPr lang="en-US" sz="2000" dirty="0" smtClean="0">
                <a:latin typeface="Times New Roman" panose="02020603050405020304" pitchFamily="18" charset="0"/>
                <a:cs typeface="Times New Roman" panose="02020603050405020304" pitchFamily="18" charset="0"/>
              </a:rPr>
              <a:t>layers predict </a:t>
            </a:r>
            <a:r>
              <a:rPr lang="en-US" sz="2000" dirty="0">
                <a:latin typeface="Times New Roman" panose="02020603050405020304" pitchFamily="18" charset="0"/>
                <a:cs typeface="Times New Roman" panose="02020603050405020304" pitchFamily="18" charset="0"/>
              </a:rPr>
              <a:t>the output probabilities and coordinates.</a:t>
            </a:r>
          </a:p>
          <a:p>
            <a:pPr algn="just"/>
            <a:r>
              <a:rPr lang="en-US" sz="2000" dirty="0" smtClean="0">
                <a:latin typeface="Times New Roman" panose="02020603050405020304" pitchFamily="18" charset="0"/>
                <a:cs typeface="Times New Roman" panose="02020603050405020304" pitchFamily="18" charset="0"/>
              </a:rPr>
              <a:t>The network architecture of YOLO </a:t>
            </a:r>
            <a:r>
              <a:rPr lang="en-US" sz="2000" dirty="0">
                <a:latin typeface="Times New Roman" panose="02020603050405020304" pitchFamily="18" charset="0"/>
                <a:cs typeface="Times New Roman" panose="02020603050405020304" pitchFamily="18" charset="0"/>
              </a:rPr>
              <a:t>is inspired by the </a:t>
            </a:r>
            <a:r>
              <a:rPr lang="en-US" sz="2000" dirty="0" err="1" smtClean="0">
                <a:latin typeface="Times New Roman" panose="02020603050405020304" pitchFamily="18" charset="0"/>
                <a:cs typeface="Times New Roman" panose="02020603050405020304" pitchFamily="18" charset="0"/>
              </a:rPr>
              <a:t>GoogLeNet</a:t>
            </a:r>
            <a:r>
              <a:rPr lang="en-US" sz="2000" dirty="0" smtClean="0">
                <a:latin typeface="Times New Roman" panose="02020603050405020304" pitchFamily="18" charset="0"/>
                <a:cs typeface="Times New Roman" panose="02020603050405020304" pitchFamily="18" charset="0"/>
              </a:rPr>
              <a:t> model </a:t>
            </a:r>
            <a:r>
              <a:rPr lang="en-US" sz="2000" dirty="0">
                <a:latin typeface="Times New Roman" panose="02020603050405020304" pitchFamily="18" charset="0"/>
                <a:cs typeface="Times New Roman" panose="02020603050405020304" pitchFamily="18" charset="0"/>
              </a:rPr>
              <a:t>for image </a:t>
            </a:r>
            <a:r>
              <a:rPr lang="en-US" sz="2000" dirty="0" smtClean="0">
                <a:latin typeface="Times New Roman" panose="02020603050405020304" pitchFamily="18" charset="0"/>
                <a:cs typeface="Times New Roman" panose="02020603050405020304" pitchFamily="18" charset="0"/>
              </a:rPr>
              <a:t>classification. The network </a:t>
            </a:r>
            <a:r>
              <a:rPr lang="en-US" sz="2000" dirty="0">
                <a:latin typeface="Times New Roman" panose="02020603050405020304" pitchFamily="18" charset="0"/>
                <a:cs typeface="Times New Roman" panose="02020603050405020304" pitchFamily="18" charset="0"/>
              </a:rPr>
              <a:t>has </a:t>
            </a:r>
            <a:r>
              <a:rPr lang="en-US" sz="2000" dirty="0" smtClean="0">
                <a:latin typeface="Times New Roman" panose="02020603050405020304" pitchFamily="18" charset="0"/>
                <a:cs typeface="Times New Roman" panose="02020603050405020304" pitchFamily="18" charset="0"/>
              </a:rPr>
              <a:t>24 convolutional </a:t>
            </a:r>
            <a:r>
              <a:rPr lang="en-US" sz="2000" dirty="0">
                <a:latin typeface="Times New Roman" panose="02020603050405020304" pitchFamily="18" charset="0"/>
                <a:cs typeface="Times New Roman" panose="02020603050405020304" pitchFamily="18" charset="0"/>
              </a:rPr>
              <a:t>layers followed by 2 fully connected </a:t>
            </a:r>
            <a:r>
              <a:rPr lang="en-US" sz="2000" dirty="0" smtClean="0">
                <a:latin typeface="Times New Roman" panose="02020603050405020304" pitchFamily="18" charset="0"/>
                <a:cs typeface="Times New Roman" panose="02020603050405020304" pitchFamily="18" charset="0"/>
              </a:rPr>
              <a:t>layers. Instead </a:t>
            </a:r>
            <a:r>
              <a:rPr lang="en-US" sz="2000" dirty="0">
                <a:latin typeface="Times New Roman" panose="02020603050405020304" pitchFamily="18" charset="0"/>
                <a:cs typeface="Times New Roman" panose="02020603050405020304" pitchFamily="18" charset="0"/>
              </a:rPr>
              <a:t>of the inception modules used by </a:t>
            </a:r>
            <a:r>
              <a:rPr lang="en-US" sz="2000" dirty="0" err="1">
                <a:latin typeface="Times New Roman" panose="02020603050405020304" pitchFamily="18" charset="0"/>
                <a:cs typeface="Times New Roman" panose="02020603050405020304" pitchFamily="18" charset="0"/>
              </a:rPr>
              <a:t>GoogLeNet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they simply </a:t>
            </a:r>
            <a:r>
              <a:rPr lang="en-US" sz="2000" dirty="0">
                <a:latin typeface="Times New Roman" panose="02020603050405020304" pitchFamily="18" charset="0"/>
                <a:cs typeface="Times New Roman" panose="02020603050405020304" pitchFamily="18" charset="0"/>
              </a:rPr>
              <a:t>use </a:t>
            </a:r>
            <a:r>
              <a:rPr lang="en-US" sz="2000" dirty="0" smtClean="0">
                <a:latin typeface="Times New Roman" panose="02020603050405020304" pitchFamily="18" charset="0"/>
                <a:cs typeface="Times New Roman" panose="02020603050405020304" pitchFamily="18" charset="0"/>
              </a:rPr>
              <a:t>1X1 </a:t>
            </a:r>
            <a:r>
              <a:rPr lang="en-US" sz="2000" dirty="0">
                <a:latin typeface="Times New Roman" panose="02020603050405020304" pitchFamily="18" charset="0"/>
                <a:cs typeface="Times New Roman" panose="02020603050405020304" pitchFamily="18" charset="0"/>
              </a:rPr>
              <a:t>reduction layers followed by </a:t>
            </a:r>
            <a:r>
              <a:rPr lang="en-US" sz="2000" dirty="0" smtClean="0">
                <a:latin typeface="Times New Roman" panose="02020603050405020304" pitchFamily="18" charset="0"/>
                <a:cs typeface="Times New Roman" panose="02020603050405020304" pitchFamily="18" charset="0"/>
              </a:rPr>
              <a:t>3X3 convolutional layers.</a:t>
            </a:r>
          </a:p>
          <a:p>
            <a:pPr algn="just"/>
            <a:r>
              <a:rPr lang="en-US" sz="2000" dirty="0" smtClean="0">
                <a:latin typeface="Times New Roman" panose="02020603050405020304" pitchFamily="18" charset="0"/>
                <a:cs typeface="Times New Roman" panose="02020603050405020304" pitchFamily="18" charset="0"/>
              </a:rPr>
              <a:t>YOLO’s main reason of popularity is that it is extremely </a:t>
            </a:r>
            <a:r>
              <a:rPr lang="en-US" sz="2000" dirty="0">
                <a:latin typeface="Times New Roman" panose="02020603050405020304" pitchFamily="18" charset="0"/>
                <a:cs typeface="Times New Roman" panose="02020603050405020304" pitchFamily="18" charset="0"/>
              </a:rPr>
              <a:t>fast. </a:t>
            </a:r>
            <a:r>
              <a:rPr lang="en-US" sz="2000" dirty="0" smtClean="0">
                <a:latin typeface="Times New Roman" panose="02020603050405020304" pitchFamily="18" charset="0"/>
                <a:cs typeface="Times New Roman" panose="02020603050405020304" pitchFamily="18" charset="0"/>
              </a:rPr>
              <a:t>YOLO frames </a:t>
            </a:r>
            <a:r>
              <a:rPr lang="en-US" sz="2000" dirty="0">
                <a:latin typeface="Times New Roman" panose="02020603050405020304" pitchFamily="18" charset="0"/>
                <a:cs typeface="Times New Roman" panose="02020603050405020304" pitchFamily="18" charset="0"/>
              </a:rPr>
              <a:t>detection as a regression problem </a:t>
            </a:r>
            <a:r>
              <a:rPr lang="en-US" sz="2000" dirty="0" smtClean="0">
                <a:latin typeface="Times New Roman" panose="02020603050405020304" pitchFamily="18" charset="0"/>
                <a:cs typeface="Times New Roman" panose="02020603050405020304" pitchFamily="18" charset="0"/>
              </a:rPr>
              <a:t>thus the need for a complex pipeline. Simply the neural network is run </a:t>
            </a:r>
            <a:r>
              <a:rPr lang="en-US" sz="2000" dirty="0">
                <a:latin typeface="Times New Roman" panose="02020603050405020304" pitchFamily="18" charset="0"/>
                <a:cs typeface="Times New Roman" panose="02020603050405020304" pitchFamily="18" charset="0"/>
              </a:rPr>
              <a:t>on a new image at test time to predict detections</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Unlike </a:t>
            </a:r>
            <a:r>
              <a:rPr lang="en-US" sz="2000" dirty="0">
                <a:latin typeface="Times New Roman" panose="02020603050405020304" pitchFamily="18" charset="0"/>
                <a:cs typeface="Times New Roman" panose="02020603050405020304" pitchFamily="18" charset="0"/>
              </a:rPr>
              <a:t>sliding window and region proposal-based techniques, YOLO sees the entire image during training and test time so it </a:t>
            </a:r>
            <a:r>
              <a:rPr lang="en-US" sz="2000" dirty="0" smtClean="0">
                <a:latin typeface="Times New Roman" panose="02020603050405020304" pitchFamily="18" charset="0"/>
                <a:cs typeface="Times New Roman" panose="02020603050405020304" pitchFamily="18" charset="0"/>
              </a:rPr>
              <a:t>on it’s own </a:t>
            </a:r>
            <a:r>
              <a:rPr lang="en-US" sz="2000" dirty="0">
                <a:latin typeface="Times New Roman" panose="02020603050405020304" pitchFamily="18" charset="0"/>
                <a:cs typeface="Times New Roman" panose="02020603050405020304" pitchFamily="18" charset="0"/>
              </a:rPr>
              <a:t>encodes contextual information about classes as well as their appearance. </a:t>
            </a:r>
            <a:r>
              <a:rPr lang="en-US" sz="2000" dirty="0" smtClean="0">
                <a:latin typeface="Times New Roman" panose="02020603050405020304" pitchFamily="18" charset="0"/>
                <a:cs typeface="Times New Roman" panose="02020603050405020304" pitchFamily="18" charset="0"/>
              </a:rPr>
              <a:t>Fast R-CNN which is a top </a:t>
            </a:r>
            <a:r>
              <a:rPr lang="en-US" sz="2000" dirty="0">
                <a:latin typeface="Times New Roman" panose="02020603050405020304" pitchFamily="18" charset="0"/>
                <a:cs typeface="Times New Roman" panose="02020603050405020304" pitchFamily="18" charset="0"/>
              </a:rPr>
              <a:t>detection </a:t>
            </a:r>
            <a:r>
              <a:rPr lang="en-US" sz="2000" dirty="0" smtClean="0">
                <a:latin typeface="Times New Roman" panose="02020603050405020304" pitchFamily="18" charset="0"/>
                <a:cs typeface="Times New Roman" panose="02020603050405020304" pitchFamily="18" charset="0"/>
              </a:rPr>
              <a:t>method using a region proposal network </a:t>
            </a:r>
            <a:r>
              <a:rPr lang="en-US" sz="2000" dirty="0">
                <a:latin typeface="Times New Roman" panose="02020603050405020304" pitchFamily="18" charset="0"/>
                <a:cs typeface="Times New Roman" panose="02020603050405020304" pitchFamily="18" charset="0"/>
              </a:rPr>
              <a:t>mistakes background patches in an image for objects because it can’t see the larger context. YOLO </a:t>
            </a:r>
            <a:r>
              <a:rPr lang="en-US" sz="2000" dirty="0" smtClean="0">
                <a:latin typeface="Times New Roman" panose="02020603050405020304" pitchFamily="18" charset="0"/>
                <a:cs typeface="Times New Roman" panose="02020603050405020304" pitchFamily="18" charset="0"/>
              </a:rPr>
              <a:t>the </a:t>
            </a:r>
            <a:r>
              <a:rPr lang="en-US" sz="2000" dirty="0">
                <a:latin typeface="Times New Roman" panose="02020603050405020304" pitchFamily="18" charset="0"/>
                <a:cs typeface="Times New Roman" panose="02020603050405020304" pitchFamily="18" charset="0"/>
              </a:rPr>
              <a:t>number of background errors </a:t>
            </a:r>
            <a:r>
              <a:rPr lang="en-US" sz="2000" dirty="0" smtClean="0">
                <a:latin typeface="Times New Roman" panose="02020603050405020304" pitchFamily="18" charset="0"/>
                <a:cs typeface="Times New Roman" panose="02020603050405020304" pitchFamily="18" charset="0"/>
              </a:rPr>
              <a:t>to half as compared </a:t>
            </a:r>
            <a:r>
              <a:rPr lang="en-US" sz="2000" dirty="0">
                <a:latin typeface="Times New Roman" panose="02020603050405020304" pitchFamily="18" charset="0"/>
                <a:cs typeface="Times New Roman" panose="02020603050405020304" pitchFamily="18" charset="0"/>
              </a:rPr>
              <a:t>to Fast R-CNN.</a:t>
            </a:r>
          </a:p>
        </p:txBody>
      </p:sp>
    </p:spTree>
    <p:extLst>
      <p:ext uri="{BB962C8B-B14F-4D97-AF65-F5344CB8AC3E}">
        <p14:creationId xmlns:p14="http://schemas.microsoft.com/office/powerpoint/2010/main" val="666262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80806" y="250663"/>
            <a:ext cx="5869577" cy="3912539"/>
          </a:xfrm>
          <a:prstGeom prst="rect">
            <a:avLst/>
          </a:prstGeom>
        </p:spPr>
      </p:pic>
      <p:pic>
        <p:nvPicPr>
          <p:cNvPr id="5" name="Picture 4"/>
          <p:cNvPicPr>
            <a:picLocks noChangeAspect="1"/>
          </p:cNvPicPr>
          <p:nvPr/>
        </p:nvPicPr>
        <p:blipFill>
          <a:blip r:embed="rId3"/>
          <a:stretch>
            <a:fillRect/>
          </a:stretch>
        </p:blipFill>
        <p:spPr>
          <a:xfrm>
            <a:off x="3295106" y="4163202"/>
            <a:ext cx="5640976" cy="1645415"/>
          </a:xfrm>
          <a:prstGeom prst="rect">
            <a:avLst/>
          </a:prstGeom>
        </p:spPr>
      </p:pic>
    </p:spTree>
    <p:extLst>
      <p:ext uri="{BB962C8B-B14F-4D97-AF65-F5344CB8AC3E}">
        <p14:creationId xmlns:p14="http://schemas.microsoft.com/office/powerpoint/2010/main" val="3805335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56895" y="776228"/>
            <a:ext cx="5543741" cy="4177512"/>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960" y="776228"/>
            <a:ext cx="5763935" cy="4231144"/>
          </a:xfrm>
          <a:prstGeom prst="rect">
            <a:avLst/>
          </a:prstGeom>
        </p:spPr>
      </p:pic>
    </p:spTree>
    <p:extLst>
      <p:ext uri="{BB962C8B-B14F-4D97-AF65-F5344CB8AC3E}">
        <p14:creationId xmlns:p14="http://schemas.microsoft.com/office/powerpoint/2010/main" val="7661387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ResNet-50</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018903"/>
            <a:ext cx="10515600" cy="5158060"/>
          </a:xfrm>
        </p:spPr>
        <p:txBody>
          <a:bodyPr>
            <a:normAutofit/>
          </a:bodyPr>
          <a:lstStyle/>
          <a:p>
            <a:pPr algn="just"/>
            <a:r>
              <a:rPr lang="en-US" sz="2000" dirty="0">
                <a:latin typeface="Times New Roman" panose="02020603050405020304" pitchFamily="18" charset="0"/>
                <a:cs typeface="Times New Roman" panose="02020603050405020304" pitchFamily="18" charset="0"/>
              </a:rPr>
              <a:t>ResNet50 is a variant of </a:t>
            </a:r>
            <a:r>
              <a:rPr lang="en-US" sz="2000" dirty="0" err="1" smtClean="0">
                <a:latin typeface="Times New Roman" panose="02020603050405020304" pitchFamily="18" charset="0"/>
                <a:cs typeface="Times New Roman" panose="02020603050405020304" pitchFamily="18" charset="0"/>
              </a:rPr>
              <a:t>ResNet</a:t>
            </a:r>
            <a:r>
              <a:rPr lang="en-US" sz="2000" dirty="0" smtClean="0">
                <a:latin typeface="Times New Roman" panose="02020603050405020304" pitchFamily="18" charset="0"/>
                <a:cs typeface="Times New Roman" panose="02020603050405020304" pitchFamily="18" charset="0"/>
              </a:rPr>
              <a:t> Model which </a:t>
            </a:r>
            <a:r>
              <a:rPr lang="en-US" sz="2000" dirty="0">
                <a:latin typeface="Times New Roman" panose="02020603050405020304" pitchFamily="18" charset="0"/>
                <a:cs typeface="Times New Roman" panose="02020603050405020304" pitchFamily="18" charset="0"/>
              </a:rPr>
              <a:t>has 48 Convolution layers along with 1 </a:t>
            </a:r>
            <a:r>
              <a:rPr lang="en-US" sz="2000" dirty="0" err="1">
                <a:latin typeface="Times New Roman" panose="02020603050405020304" pitchFamily="18" charset="0"/>
                <a:cs typeface="Times New Roman" panose="02020603050405020304" pitchFamily="18" charset="0"/>
              </a:rPr>
              <a:t>MaxPool</a:t>
            </a:r>
            <a:r>
              <a:rPr lang="en-US" sz="2000" dirty="0">
                <a:latin typeface="Times New Roman" panose="02020603050405020304" pitchFamily="18" charset="0"/>
                <a:cs typeface="Times New Roman" panose="02020603050405020304" pitchFamily="18" charset="0"/>
              </a:rPr>
              <a:t> and 1 Average Pool layer. It has 3.8 x 10^9 Floating points operations. It is a widely used </a:t>
            </a:r>
            <a:r>
              <a:rPr lang="en-US" sz="2000" dirty="0" err="1">
                <a:latin typeface="Times New Roman" panose="02020603050405020304" pitchFamily="18" charset="0"/>
                <a:cs typeface="Times New Roman" panose="02020603050405020304" pitchFamily="18" charset="0"/>
              </a:rPr>
              <a:t>ResNet</a:t>
            </a:r>
            <a:r>
              <a:rPr lang="en-US" sz="2000" dirty="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model.</a:t>
            </a:r>
          </a:p>
          <a:p>
            <a:pPr algn="just" fontAlgn="base"/>
            <a:r>
              <a:rPr lang="en-US" sz="2000" dirty="0" smtClean="0">
                <a:latin typeface="Times New Roman" panose="02020603050405020304" pitchFamily="18" charset="0"/>
                <a:cs typeface="Times New Roman" panose="02020603050405020304" pitchFamily="18" charset="0"/>
              </a:rPr>
              <a:t>Deep </a:t>
            </a:r>
            <a:r>
              <a:rPr lang="en-US" sz="2000" dirty="0">
                <a:latin typeface="Times New Roman" panose="02020603050405020304" pitchFamily="18" charset="0"/>
                <a:cs typeface="Times New Roman" panose="02020603050405020304" pitchFamily="18" charset="0"/>
              </a:rPr>
              <a:t>Convolutional neural networks are really great at identifying low, mid and high level features from the images and stacking more layers generally </a:t>
            </a:r>
            <a:r>
              <a:rPr lang="en-US" sz="2000" dirty="0" smtClean="0">
                <a:latin typeface="Times New Roman" panose="02020603050405020304" pitchFamily="18" charset="0"/>
                <a:cs typeface="Times New Roman" panose="02020603050405020304" pitchFamily="18" charset="0"/>
              </a:rPr>
              <a:t>was expected to give </a:t>
            </a:r>
            <a:r>
              <a:rPr lang="en-US" sz="2000" dirty="0">
                <a:latin typeface="Times New Roman" panose="02020603050405020304" pitchFamily="18" charset="0"/>
                <a:cs typeface="Times New Roman" panose="02020603050405020304" pitchFamily="18" charset="0"/>
              </a:rPr>
              <a:t>us better accuracy so a question </a:t>
            </a:r>
            <a:r>
              <a:rPr lang="en-US" sz="2000" dirty="0" smtClean="0">
                <a:latin typeface="Times New Roman" panose="02020603050405020304" pitchFamily="18" charset="0"/>
                <a:cs typeface="Times New Roman" panose="02020603050405020304" pitchFamily="18" charset="0"/>
              </a:rPr>
              <a:t>arose </a:t>
            </a:r>
            <a:r>
              <a:rPr lang="en-US" sz="2000" dirty="0">
                <a:latin typeface="Times New Roman" panose="02020603050405020304" pitchFamily="18" charset="0"/>
                <a:cs typeface="Times New Roman" panose="02020603050405020304" pitchFamily="18" charset="0"/>
              </a:rPr>
              <a:t>that </a:t>
            </a:r>
            <a:r>
              <a:rPr lang="en-US" sz="2000" i="1" dirty="0" smtClean="0">
                <a:latin typeface="Times New Roman" panose="02020603050405020304" pitchFamily="18" charset="0"/>
                <a:cs typeface="Times New Roman" panose="02020603050405020304" pitchFamily="18" charset="0"/>
              </a:rPr>
              <a:t>stacking </a:t>
            </a:r>
            <a:r>
              <a:rPr lang="en-US" sz="2000" i="1" dirty="0">
                <a:latin typeface="Times New Roman" panose="02020603050405020304" pitchFamily="18" charset="0"/>
                <a:cs typeface="Times New Roman" panose="02020603050405020304" pitchFamily="18" charset="0"/>
              </a:rPr>
              <a:t>more </a:t>
            </a:r>
            <a:r>
              <a:rPr lang="en-US" sz="2000" i="1" dirty="0" smtClean="0">
                <a:latin typeface="Times New Roman" panose="02020603050405020304" pitchFamily="18" charset="0"/>
                <a:cs typeface="Times New Roman" panose="02020603050405020304" pitchFamily="18" charset="0"/>
              </a:rPr>
              <a:t>layers help us with getting better model performance?</a:t>
            </a:r>
            <a:endParaRPr lang="en-US" sz="2000" dirty="0">
              <a:latin typeface="Times New Roman" panose="02020603050405020304" pitchFamily="18" charset="0"/>
              <a:cs typeface="Times New Roman" panose="02020603050405020304" pitchFamily="18" charset="0"/>
            </a:endParaRPr>
          </a:p>
          <a:p>
            <a:pPr algn="just" fontAlgn="base"/>
            <a:r>
              <a:rPr lang="en-US" sz="2000" dirty="0" smtClean="0">
                <a:latin typeface="Times New Roman" panose="02020603050405020304" pitchFamily="18" charset="0"/>
                <a:cs typeface="Times New Roman" panose="02020603050405020304" pitchFamily="18" charset="0"/>
              </a:rPr>
              <a:t>The answer was not really. It rather displayed the </a:t>
            </a:r>
            <a:r>
              <a:rPr lang="en-US" sz="2000" dirty="0">
                <a:latin typeface="Times New Roman" panose="02020603050405020304" pitchFamily="18" charset="0"/>
                <a:cs typeface="Times New Roman" panose="02020603050405020304" pitchFamily="18" charset="0"/>
              </a:rPr>
              <a:t>problem of vanishing/exploding gradients </a:t>
            </a:r>
            <a:r>
              <a:rPr lang="en-US" sz="2000" dirty="0" smtClean="0">
                <a:latin typeface="Times New Roman" panose="02020603050405020304" pitchFamily="18" charset="0"/>
                <a:cs typeface="Times New Roman" panose="02020603050405020304" pitchFamily="18" charset="0"/>
              </a:rPr>
              <a:t>which were largely handled in ways like normalization </a:t>
            </a:r>
            <a:r>
              <a:rPr lang="en-US" sz="2000" dirty="0">
                <a:latin typeface="Times New Roman" panose="02020603050405020304" pitchFamily="18" charset="0"/>
                <a:cs typeface="Times New Roman" panose="02020603050405020304" pitchFamily="18" charset="0"/>
              </a:rPr>
              <a:t>and enabled networks with tens of layers to converge but when deep neural networks start to converge </a:t>
            </a:r>
            <a:r>
              <a:rPr lang="en-US" sz="2000" dirty="0" smtClean="0">
                <a:latin typeface="Times New Roman" panose="02020603050405020304" pitchFamily="18" charset="0"/>
                <a:cs typeface="Times New Roman" panose="02020603050405020304" pitchFamily="18" charset="0"/>
              </a:rPr>
              <a:t>another </a:t>
            </a:r>
            <a:r>
              <a:rPr lang="en-US" sz="2000" dirty="0">
                <a:latin typeface="Times New Roman" panose="02020603050405020304" pitchFamily="18" charset="0"/>
                <a:cs typeface="Times New Roman" panose="02020603050405020304" pitchFamily="18" charset="0"/>
              </a:rPr>
              <a:t>problem of the accuracy getting saturated and then degrading </a:t>
            </a:r>
            <a:r>
              <a:rPr lang="en-US" sz="2000" dirty="0" smtClean="0">
                <a:latin typeface="Times New Roman" panose="02020603050405020304" pitchFamily="18" charset="0"/>
                <a:cs typeface="Times New Roman" panose="02020603050405020304" pitchFamily="18" charset="0"/>
              </a:rPr>
              <a:t>rapidly showed up</a:t>
            </a:r>
          </a:p>
          <a:p>
            <a:pPr algn="just" fontAlgn="base"/>
            <a:r>
              <a:rPr lang="en-US" sz="2000" dirty="0" smtClean="0">
                <a:latin typeface="Times New Roman" panose="02020603050405020304" pitchFamily="18" charset="0"/>
                <a:cs typeface="Times New Roman" panose="02020603050405020304" pitchFamily="18" charset="0"/>
              </a:rPr>
              <a:t>This </a:t>
            </a:r>
            <a:r>
              <a:rPr lang="en-US" sz="2000" dirty="0">
                <a:latin typeface="Times New Roman" panose="02020603050405020304" pitchFamily="18" charset="0"/>
                <a:cs typeface="Times New Roman" panose="02020603050405020304" pitchFamily="18" charset="0"/>
              </a:rPr>
              <a:t>was not caused by </a:t>
            </a:r>
            <a:r>
              <a:rPr lang="en-US" sz="2000" dirty="0" smtClean="0">
                <a:latin typeface="Times New Roman" panose="02020603050405020304" pitchFamily="18" charset="0"/>
                <a:cs typeface="Times New Roman" panose="02020603050405020304" pitchFamily="18" charset="0"/>
              </a:rPr>
              <a:t>overfitting </a:t>
            </a:r>
            <a:r>
              <a:rPr lang="en-US" sz="2000" dirty="0">
                <a:latin typeface="Times New Roman" panose="02020603050405020304" pitchFamily="18" charset="0"/>
                <a:cs typeface="Times New Roman" panose="02020603050405020304" pitchFamily="18" charset="0"/>
              </a:rPr>
              <a:t>and adding more layers to a suitable deep model just increased the training error.</a:t>
            </a:r>
          </a:p>
          <a:p>
            <a:pPr algn="just" fontAlgn="base"/>
            <a:r>
              <a:rPr lang="en-US" sz="2000" dirty="0">
                <a:latin typeface="Times New Roman" panose="02020603050405020304" pitchFamily="18" charset="0"/>
                <a:cs typeface="Times New Roman" panose="02020603050405020304" pitchFamily="18" charset="0"/>
              </a:rPr>
              <a:t>This problem was </a:t>
            </a:r>
            <a:r>
              <a:rPr lang="en-US" sz="2000" dirty="0" err="1" smtClean="0">
                <a:latin typeface="Times New Roman" panose="02020603050405020304" pitchFamily="18" charset="0"/>
                <a:cs typeface="Times New Roman" panose="02020603050405020304" pitchFamily="18" charset="0"/>
              </a:rPr>
              <a:t>rectifed</a:t>
            </a:r>
            <a:r>
              <a:rPr lang="en-US" sz="2000" dirty="0" smtClean="0">
                <a:latin typeface="Times New Roman" panose="02020603050405020304" pitchFamily="18" charset="0"/>
                <a:cs typeface="Times New Roman" panose="02020603050405020304" pitchFamily="18" charset="0"/>
              </a:rPr>
              <a:t> by </a:t>
            </a:r>
            <a:r>
              <a:rPr lang="en-US" sz="2000" dirty="0">
                <a:latin typeface="Times New Roman" panose="02020603050405020304" pitchFamily="18" charset="0"/>
                <a:cs typeface="Times New Roman" panose="02020603050405020304" pitchFamily="18" charset="0"/>
              </a:rPr>
              <a:t>taking a shallower model and a deep model that was constructed with the layers from the shallow model </a:t>
            </a:r>
            <a:r>
              <a:rPr lang="en-US" sz="2000" dirty="0" smtClean="0">
                <a:latin typeface="Times New Roman" panose="02020603050405020304" pitchFamily="18" charset="0"/>
                <a:cs typeface="Times New Roman" panose="02020603050405020304" pitchFamily="18" charset="0"/>
              </a:rPr>
              <a:t>and added </a:t>
            </a:r>
            <a:r>
              <a:rPr lang="en-US" sz="2000" dirty="0">
                <a:latin typeface="Times New Roman" panose="02020603050405020304" pitchFamily="18" charset="0"/>
                <a:cs typeface="Times New Roman" panose="02020603050405020304" pitchFamily="18" charset="0"/>
              </a:rPr>
              <a:t>identity layers to it and accordingly the deeper model shouldn't have produced any higher training error than its counterpart as the added layers were just the identity layers.</a:t>
            </a:r>
          </a:p>
          <a:p>
            <a:pPr algn="just"/>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8708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Residual Connections</a:t>
            </a:r>
            <a:endParaRPr lang="en-US" sz="3600"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381000" y="851574"/>
            <a:ext cx="3962400" cy="5355312"/>
          </a:xfrm>
          <a:prstGeom prst="rect">
            <a:avLst/>
          </a:prstGeom>
          <a:noFill/>
        </p:spPr>
        <p:txBody>
          <a:bodyPr wrap="square" rtlCol="0">
            <a:spAutoFit/>
          </a:bodyPr>
          <a:lstStyle/>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input is denoted by </a:t>
            </a:r>
            <a:r>
              <a:rPr lang="en-US" b="1" dirty="0" smtClean="0">
                <a:latin typeface="Times New Roman" panose="02020603050405020304" pitchFamily="18" charset="0"/>
                <a:cs typeface="Times New Roman" panose="02020603050405020304" pitchFamily="18" charset="0"/>
              </a:rPr>
              <a:t>x </a:t>
            </a:r>
            <a:r>
              <a:rPr lang="en-US" dirty="0" smtClean="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The desired underlying mapping we want to obtain by learning is </a:t>
            </a:r>
            <a:r>
              <a:rPr lang="en-US" b="1" dirty="0" smtClean="0">
                <a:latin typeface="Times New Roman" panose="02020603050405020304" pitchFamily="18" charset="0"/>
                <a:cs typeface="Times New Roman" panose="02020603050405020304" pitchFamily="18" charset="0"/>
              </a:rPr>
              <a:t>f(x) </a:t>
            </a:r>
            <a:r>
              <a:rPr lang="en-US" dirty="0" smtClean="0">
                <a:latin typeface="Times New Roman" panose="02020603050405020304" pitchFamily="18" charset="0"/>
                <a:cs typeface="Times New Roman" panose="02020603050405020304" pitchFamily="18" charset="0"/>
              </a:rPr>
              <a:t>to be used as input for the activation function for the next input going layer. </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On the left picture the layers within the dotted lines needs to learn the actual mapping thus taking huge amount of time. </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Whereas on the right the portion within the dotted line just need to learn the residual mapping i.e. </a:t>
            </a:r>
            <a:r>
              <a:rPr lang="en-US" b="1" dirty="0" smtClean="0">
                <a:latin typeface="Times New Roman" panose="02020603050405020304" pitchFamily="18" charset="0"/>
                <a:cs typeface="Times New Roman" panose="02020603050405020304" pitchFamily="18" charset="0"/>
              </a:rPr>
              <a:t>f(x)-x </a:t>
            </a:r>
            <a:r>
              <a:rPr lang="en-US" dirty="0" smtClean="0">
                <a:latin typeface="Times New Roman" panose="02020603050405020304" pitchFamily="18" charset="0"/>
                <a:cs typeface="Times New Roman" panose="02020603050405020304" pitchFamily="18" charset="0"/>
              </a:rPr>
              <a:t>. </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If the identity mapping </a:t>
            </a:r>
            <a:r>
              <a:rPr lang="en-US" b="1" dirty="0" smtClean="0">
                <a:latin typeface="Times New Roman" panose="02020603050405020304" pitchFamily="18" charset="0"/>
                <a:cs typeface="Times New Roman" panose="02020603050405020304" pitchFamily="18" charset="0"/>
              </a:rPr>
              <a:t>f(x)=x </a:t>
            </a:r>
            <a:r>
              <a:rPr lang="en-US" dirty="0" smtClean="0">
                <a:latin typeface="Times New Roman" panose="02020603050405020304" pitchFamily="18" charset="0"/>
                <a:cs typeface="Times New Roman" panose="02020603050405020304" pitchFamily="18" charset="0"/>
              </a:rPr>
              <a:t> is what we desire then adjusting the weights for the block would be easier because we are trying to make the difference zero thus helping the layer learn quickly</a:t>
            </a:r>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0600" y="1447800"/>
            <a:ext cx="6979104" cy="3858061"/>
          </a:xfrm>
          <a:prstGeom prst="rect">
            <a:avLst/>
          </a:prstGeom>
        </p:spPr>
      </p:pic>
    </p:spTree>
    <p:extLst>
      <p:ext uri="{BB962C8B-B14F-4D97-AF65-F5344CB8AC3E}">
        <p14:creationId xmlns:p14="http://schemas.microsoft.com/office/powerpoint/2010/main" val="6072361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1001" y="1219200"/>
            <a:ext cx="5257799" cy="3581900"/>
          </a:xfrm>
        </p:spPr>
      </p:pic>
      <p:sp>
        <p:nvSpPr>
          <p:cNvPr id="5" name="TextBox 4"/>
          <p:cNvSpPr txBox="1"/>
          <p:nvPr/>
        </p:nvSpPr>
        <p:spPr>
          <a:xfrm>
            <a:off x="6324600" y="1578989"/>
            <a:ext cx="5410200" cy="2862322"/>
          </a:xfrm>
          <a:prstGeom prst="rect">
            <a:avLst/>
          </a:prstGeom>
          <a:noFill/>
        </p:spPr>
        <p:txBody>
          <a:bodyPr wrap="square" rtlCol="0">
            <a:spAutoFit/>
          </a:bodyPr>
          <a:lstStyle/>
          <a:p>
            <a:pPr marL="285750" indent="-285750">
              <a:buFont typeface="Arial" panose="020B0604020202020204" pitchFamily="34" charset="0"/>
              <a:buChar char="•"/>
            </a:pPr>
            <a:r>
              <a:rPr lang="en-US" dirty="0"/>
              <a:t>Conv2D output shape: (1, 112, 112, 64) </a:t>
            </a:r>
            <a:endParaRPr lang="en-US" dirty="0" smtClean="0"/>
          </a:p>
          <a:p>
            <a:pPr marL="285750" indent="-285750">
              <a:buFont typeface="Arial" panose="020B0604020202020204" pitchFamily="34" charset="0"/>
              <a:buChar char="•"/>
            </a:pPr>
            <a:r>
              <a:rPr lang="en-US" dirty="0" err="1" smtClean="0"/>
              <a:t>BatchNormalization</a:t>
            </a:r>
            <a:r>
              <a:rPr lang="en-US" dirty="0" smtClean="0"/>
              <a:t> </a:t>
            </a:r>
            <a:r>
              <a:rPr lang="en-US" dirty="0"/>
              <a:t>output shape: (1, 112, 112, 64) </a:t>
            </a:r>
            <a:endParaRPr lang="en-US" dirty="0" smtClean="0"/>
          </a:p>
          <a:p>
            <a:pPr marL="285750" indent="-285750">
              <a:buFont typeface="Arial" panose="020B0604020202020204" pitchFamily="34" charset="0"/>
              <a:buChar char="•"/>
            </a:pPr>
            <a:r>
              <a:rPr lang="en-US" dirty="0" smtClean="0"/>
              <a:t>Activation </a:t>
            </a:r>
            <a:r>
              <a:rPr lang="en-US" dirty="0"/>
              <a:t>output shape: (1, 112, 112, 64) </a:t>
            </a:r>
            <a:endParaRPr lang="en-US" dirty="0" smtClean="0"/>
          </a:p>
          <a:p>
            <a:pPr marL="285750" indent="-285750">
              <a:buFont typeface="Arial" panose="020B0604020202020204" pitchFamily="34" charset="0"/>
              <a:buChar char="•"/>
            </a:pPr>
            <a:r>
              <a:rPr lang="en-US" dirty="0" smtClean="0"/>
              <a:t>MaxPooling2D </a:t>
            </a:r>
            <a:r>
              <a:rPr lang="en-US" dirty="0"/>
              <a:t>output shape: (1, 56, 56, 64) </a:t>
            </a:r>
            <a:endParaRPr lang="en-US" dirty="0" smtClean="0"/>
          </a:p>
          <a:p>
            <a:pPr marL="285750" indent="-285750">
              <a:buFont typeface="Arial" panose="020B0604020202020204" pitchFamily="34" charset="0"/>
              <a:buChar char="•"/>
            </a:pPr>
            <a:r>
              <a:rPr lang="en-US" dirty="0" err="1" smtClean="0"/>
              <a:t>ResnetBlock</a:t>
            </a:r>
            <a:r>
              <a:rPr lang="en-US" dirty="0" smtClean="0"/>
              <a:t> </a:t>
            </a:r>
            <a:r>
              <a:rPr lang="en-US" dirty="0"/>
              <a:t>output shape: (1, 56, 56, 64) </a:t>
            </a:r>
            <a:endParaRPr lang="en-US" dirty="0" smtClean="0"/>
          </a:p>
          <a:p>
            <a:pPr marL="285750" indent="-285750">
              <a:buFont typeface="Arial" panose="020B0604020202020204" pitchFamily="34" charset="0"/>
              <a:buChar char="•"/>
            </a:pPr>
            <a:r>
              <a:rPr lang="en-US" dirty="0" err="1" smtClean="0"/>
              <a:t>ResnetBlock</a:t>
            </a:r>
            <a:r>
              <a:rPr lang="en-US" dirty="0" smtClean="0"/>
              <a:t> </a:t>
            </a:r>
            <a:r>
              <a:rPr lang="en-US" dirty="0"/>
              <a:t>output shape: (1, 28, 28, 128) </a:t>
            </a:r>
            <a:endParaRPr lang="en-US" dirty="0" smtClean="0"/>
          </a:p>
          <a:p>
            <a:pPr marL="285750" indent="-285750">
              <a:buFont typeface="Arial" panose="020B0604020202020204" pitchFamily="34" charset="0"/>
              <a:buChar char="•"/>
            </a:pPr>
            <a:r>
              <a:rPr lang="en-US" dirty="0" err="1" smtClean="0"/>
              <a:t>ResnetBlock</a:t>
            </a:r>
            <a:r>
              <a:rPr lang="en-US" dirty="0" smtClean="0"/>
              <a:t> </a:t>
            </a:r>
            <a:r>
              <a:rPr lang="en-US" dirty="0"/>
              <a:t>output shape: (1, 14, 14, 256) </a:t>
            </a:r>
            <a:endParaRPr lang="en-US" dirty="0" smtClean="0"/>
          </a:p>
          <a:p>
            <a:pPr marL="285750" indent="-285750">
              <a:buFont typeface="Arial" panose="020B0604020202020204" pitchFamily="34" charset="0"/>
              <a:buChar char="•"/>
            </a:pPr>
            <a:r>
              <a:rPr lang="en-US" dirty="0" err="1" smtClean="0"/>
              <a:t>ResnetBlock</a:t>
            </a:r>
            <a:r>
              <a:rPr lang="en-US" dirty="0" smtClean="0"/>
              <a:t> </a:t>
            </a:r>
            <a:r>
              <a:rPr lang="en-US" dirty="0"/>
              <a:t>output shape: (1, 7, 7, 512) </a:t>
            </a:r>
            <a:endParaRPr lang="en-US" dirty="0" smtClean="0"/>
          </a:p>
          <a:p>
            <a:pPr marL="285750" indent="-285750">
              <a:buFont typeface="Arial" panose="020B0604020202020204" pitchFamily="34" charset="0"/>
              <a:buChar char="•"/>
            </a:pPr>
            <a:r>
              <a:rPr lang="en-US" dirty="0" smtClean="0"/>
              <a:t>GlobalAveragePooling2D </a:t>
            </a:r>
            <a:r>
              <a:rPr lang="en-US" dirty="0"/>
              <a:t>output shape: (1, 512) </a:t>
            </a:r>
            <a:endParaRPr lang="en-US" dirty="0" smtClean="0"/>
          </a:p>
          <a:p>
            <a:pPr marL="285750" indent="-285750">
              <a:buFont typeface="Arial" panose="020B0604020202020204" pitchFamily="34" charset="0"/>
              <a:buChar char="•"/>
            </a:pPr>
            <a:r>
              <a:rPr lang="en-US" dirty="0" smtClean="0"/>
              <a:t>Dense </a:t>
            </a:r>
            <a:r>
              <a:rPr lang="en-US" dirty="0"/>
              <a:t>output shape: (1, 10)</a:t>
            </a:r>
            <a:endParaRPr lang="en-US" dirty="0"/>
          </a:p>
        </p:txBody>
      </p:sp>
    </p:spTree>
    <p:extLst>
      <p:ext uri="{BB962C8B-B14F-4D97-AF65-F5344CB8AC3E}">
        <p14:creationId xmlns:p14="http://schemas.microsoft.com/office/powerpoint/2010/main" val="3645378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What is Machine Learning?</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4351338" cy="4351338"/>
          </a:xfrm>
        </p:spPr>
      </p:pic>
      <p:sp>
        <p:nvSpPr>
          <p:cNvPr id="5" name="TextBox 4"/>
          <p:cNvSpPr txBox="1"/>
          <p:nvPr/>
        </p:nvSpPr>
        <p:spPr>
          <a:xfrm>
            <a:off x="5495109" y="2158197"/>
            <a:ext cx="6392091"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Machine Learning is an application of Artificial Intelligence (AI) it gives devices the ability to learn from their experiences and improve their self without doing any coding.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For </a:t>
            </a:r>
            <a:r>
              <a:rPr lang="en-US" dirty="0">
                <a:latin typeface="Times New Roman" panose="02020603050405020304" pitchFamily="18" charset="0"/>
                <a:cs typeface="Times New Roman" panose="02020603050405020304" pitchFamily="18" charset="0"/>
              </a:rPr>
              <a:t>Example, when you shop from any website it’s shows related search like:- People who bought also saw this.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Arthur Samuel coined the term Machine Learning in the year 1959. </a:t>
            </a:r>
            <a:endParaRPr lang="en-US"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He </a:t>
            </a:r>
            <a:r>
              <a:rPr lang="en-US" dirty="0">
                <a:latin typeface="Times New Roman" panose="02020603050405020304" pitchFamily="18" charset="0"/>
                <a:cs typeface="Times New Roman" panose="02020603050405020304" pitchFamily="18" charset="0"/>
              </a:rPr>
              <a:t>defined Machine Learning as “</a:t>
            </a:r>
            <a:r>
              <a:rPr lang="en-US" b="1" dirty="0">
                <a:latin typeface="Times New Roman" panose="02020603050405020304" pitchFamily="18" charset="0"/>
                <a:cs typeface="Times New Roman" panose="02020603050405020304" pitchFamily="18" charset="0"/>
              </a:rPr>
              <a:t>Field of study that gives computers the capability to learn without being explicitly programmed</a:t>
            </a:r>
            <a:r>
              <a:rPr lang="en-US" b="1" dirty="0" smtClean="0">
                <a:latin typeface="Times New Roman" panose="02020603050405020304" pitchFamily="18" charset="0"/>
                <a:cs typeface="Times New Roman" panose="02020603050405020304" pitchFamily="18" charset="0"/>
              </a:rPr>
              <a:t>”.</a:t>
            </a:r>
          </a:p>
          <a:p>
            <a:endParaRPr lang="en-US"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47974517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Times New Roman" panose="02020603050405020304" pitchFamily="18" charset="0"/>
                <a:cs typeface="Times New Roman" panose="02020603050405020304" pitchFamily="18" charset="0"/>
              </a:rPr>
              <a:t>Problem Statement</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375954"/>
            <a:ext cx="10515600" cy="4801009"/>
          </a:xfrm>
        </p:spPr>
        <p:txBody>
          <a:bodyPr>
            <a:normAutofit/>
          </a:bodyPr>
          <a:lstStyle/>
          <a:p>
            <a:r>
              <a:rPr lang="en-US" sz="2000" dirty="0" smtClean="0">
                <a:latin typeface="Times New Roman" panose="02020603050405020304" pitchFamily="18" charset="0"/>
                <a:cs typeface="Times New Roman" panose="02020603050405020304" pitchFamily="18" charset="0"/>
              </a:rPr>
              <a:t>All the existing literature just tends to create bounding boxes around the image but no approach has been taken to actually improve those bounding boxes. Bounding boxes might be very important in a industrial setting or even medical field. Incorrect bounding boxes might hamper the goal that we are trying to reach</a:t>
            </a:r>
          </a:p>
          <a:p>
            <a:r>
              <a:rPr lang="en-US" sz="2000" dirty="0" smtClean="0">
                <a:latin typeface="Times New Roman" panose="02020603050405020304" pitchFamily="18" charset="0"/>
                <a:cs typeface="Times New Roman" panose="02020603050405020304" pitchFamily="18" charset="0"/>
              </a:rPr>
              <a:t>So my main literature tends to solve that problem by using a DRL agent to actually correct those bounding boxes and save precious human work to relabel the images.</a:t>
            </a:r>
          </a:p>
          <a:p>
            <a:r>
              <a:rPr lang="en-US" sz="2000" dirty="0" smtClean="0">
                <a:latin typeface="Times New Roman" panose="02020603050405020304" pitchFamily="18" charset="0"/>
                <a:cs typeface="Times New Roman" panose="02020603050405020304" pitchFamily="18" charset="0"/>
              </a:rPr>
              <a:t>The criteria used for evaluating the ability of the agent to actually correct those bounding boxes is Intersection Over Union (</a:t>
            </a:r>
            <a:r>
              <a:rPr lang="en-US" sz="2000" dirty="0" err="1" smtClean="0">
                <a:latin typeface="Times New Roman" panose="02020603050405020304" pitchFamily="18" charset="0"/>
                <a:cs typeface="Times New Roman" panose="02020603050405020304" pitchFamily="18" charset="0"/>
              </a:rPr>
              <a:t>IoU</a:t>
            </a:r>
            <a:r>
              <a:rPr lang="en-US" sz="2000" dirty="0" smtClean="0">
                <a:latin typeface="Times New Roman" panose="02020603050405020304" pitchFamily="18" charset="0"/>
                <a:cs typeface="Times New Roman" panose="02020603050405020304" pitchFamily="18" charset="0"/>
              </a:rPr>
              <a:t>) or in other words known as </a:t>
            </a:r>
            <a:r>
              <a:rPr lang="en-US" sz="2000" dirty="0" err="1" smtClean="0">
                <a:latin typeface="Times New Roman" panose="02020603050405020304" pitchFamily="18" charset="0"/>
                <a:cs typeface="Times New Roman" panose="02020603050405020304" pitchFamily="18" charset="0"/>
              </a:rPr>
              <a:t>Jaccard</a:t>
            </a:r>
            <a:r>
              <a:rPr lang="en-US" sz="2000" dirty="0" smtClean="0">
                <a:latin typeface="Times New Roman" panose="02020603050405020304" pitchFamily="18" charset="0"/>
                <a:cs typeface="Times New Roman" panose="02020603050405020304" pitchFamily="18" charset="0"/>
              </a:rPr>
              <a:t> Index.</a:t>
            </a:r>
          </a:p>
          <a:p>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IoU</a:t>
            </a:r>
            <a:r>
              <a:rPr lang="en-US" sz="2000" dirty="0">
                <a:latin typeface="Times New Roman" panose="02020603050405020304" pitchFamily="18" charset="0"/>
                <a:cs typeface="Times New Roman" panose="02020603050405020304" pitchFamily="18" charset="0"/>
              </a:rPr>
              <a:t> formula is given by </a:t>
            </a: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US" sz="2000"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1866" y="4639809"/>
            <a:ext cx="5188268" cy="643800"/>
          </a:xfrm>
          <a:prstGeom prst="rect">
            <a:avLst/>
          </a:prstGeom>
        </p:spPr>
      </p:pic>
    </p:spTree>
    <p:extLst>
      <p:ext uri="{BB962C8B-B14F-4D97-AF65-F5344CB8AC3E}">
        <p14:creationId xmlns:p14="http://schemas.microsoft.com/office/powerpoint/2010/main" val="25741247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34" y="696686"/>
            <a:ext cx="5907653" cy="476358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1369" y="66675"/>
            <a:ext cx="5461362" cy="409602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4580" y="4162697"/>
            <a:ext cx="5348151" cy="2210569"/>
          </a:xfrm>
          <a:prstGeom prst="rect">
            <a:avLst/>
          </a:prstGeom>
        </p:spPr>
      </p:pic>
    </p:spTree>
    <p:extLst>
      <p:ext uri="{BB962C8B-B14F-4D97-AF65-F5344CB8AC3E}">
        <p14:creationId xmlns:p14="http://schemas.microsoft.com/office/powerpoint/2010/main" val="8758103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65760"/>
            <a:ext cx="10515600" cy="5811203"/>
          </a:xfrm>
        </p:spPr>
        <p:txBody>
          <a:bodyPr>
            <a:normAutofit/>
          </a:bodyPr>
          <a:lstStyle/>
          <a:p>
            <a:pPr algn="just"/>
            <a:r>
              <a:rPr lang="en-US" sz="2000" dirty="0" smtClean="0">
                <a:latin typeface="Times New Roman" panose="02020603050405020304" pitchFamily="18" charset="0"/>
                <a:cs typeface="Times New Roman" panose="02020603050405020304" pitchFamily="18" charset="0"/>
              </a:rPr>
              <a:t>Now this sort of approach works extremely well when having just one item in a particular image or a frame of reference.</a:t>
            </a:r>
          </a:p>
          <a:p>
            <a:pPr algn="just"/>
            <a:r>
              <a:rPr lang="en-US" sz="2000" dirty="0" smtClean="0">
                <a:latin typeface="Times New Roman" panose="02020603050405020304" pitchFamily="18" charset="0"/>
                <a:cs typeface="Times New Roman" panose="02020603050405020304" pitchFamily="18" charset="0"/>
              </a:rPr>
              <a:t>What happens if there are multiple items in a particular image? What happens if there are overlapping images in a particular frame?</a:t>
            </a:r>
          </a:p>
          <a:p>
            <a:pPr algn="just"/>
            <a:r>
              <a:rPr lang="en-US" sz="2000" dirty="0" smtClean="0">
                <a:latin typeface="Times New Roman" panose="02020603050405020304" pitchFamily="18" charset="0"/>
                <a:cs typeface="Times New Roman" panose="02020603050405020304" pitchFamily="18" charset="0"/>
              </a:rPr>
              <a:t>That is the question that I has ventured on to find out. My aim is to try and figure out how to actually generate bounding boxes for multiple objects, how to generate bounding boxes for multiple overlapping objects and then try to actually refine the incorrect bounding boxes.</a:t>
            </a:r>
          </a:p>
          <a:p>
            <a:pPr algn="just"/>
            <a:r>
              <a:rPr lang="en-US" sz="2000" dirty="0" smtClean="0">
                <a:latin typeface="Times New Roman" panose="02020603050405020304" pitchFamily="18" charset="0"/>
                <a:cs typeface="Times New Roman" panose="02020603050405020304" pitchFamily="18" charset="0"/>
              </a:rPr>
              <a:t>So formally defining my problem statement, it is </a:t>
            </a:r>
            <a:r>
              <a:rPr lang="en-US" sz="2000" b="1" i="1" u="sng" dirty="0" smtClean="0">
                <a:latin typeface="Times New Roman" panose="02020603050405020304" pitchFamily="18" charset="0"/>
                <a:cs typeface="Times New Roman" panose="02020603050405020304" pitchFamily="18" charset="0"/>
              </a:rPr>
              <a:t>“Bounding Box Refinement Agent for Overlapping Objects”</a:t>
            </a:r>
            <a:r>
              <a:rPr lang="en-US" sz="2000" dirty="0" smtClean="0">
                <a:latin typeface="Times New Roman" panose="02020603050405020304" pitchFamily="18" charset="0"/>
                <a:cs typeface="Times New Roman" panose="02020603050405020304" pitchFamily="18" charset="0"/>
              </a:rPr>
              <a:t>.</a:t>
            </a:r>
            <a:endParaRPr lang="en-US" sz="2000" b="1" i="1" u="sng"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836059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Methodology</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946058"/>
            <a:ext cx="10787743" cy="5419907"/>
          </a:xfrm>
        </p:spPr>
        <p:txBody>
          <a:bodyPr>
            <a:normAutofit/>
          </a:bodyPr>
          <a:lstStyle/>
          <a:p>
            <a:r>
              <a:rPr lang="en-US" sz="2000" dirty="0" smtClean="0">
                <a:latin typeface="Times New Roman" panose="02020603050405020304" pitchFamily="18" charset="0"/>
                <a:cs typeface="Times New Roman" panose="02020603050405020304" pitchFamily="18" charset="0"/>
              </a:rPr>
              <a:t>For work done, the following progress was done as mentioned in the said paper. </a:t>
            </a:r>
          </a:p>
          <a:p>
            <a:pPr lvl="2" algn="just"/>
            <a:r>
              <a:rPr lang="en-US" dirty="0" smtClean="0">
                <a:latin typeface="Times New Roman" panose="02020603050405020304" pitchFamily="18" charset="0"/>
                <a:cs typeface="Times New Roman" panose="02020603050405020304" pitchFamily="18" charset="0"/>
              </a:rPr>
              <a:t>The initial paper is trained on a private dataset. So a workaround that is done my replacing the initial private dataset by just one class from the PACAL VOC 2007 dataset.</a:t>
            </a:r>
          </a:p>
          <a:p>
            <a:pPr lvl="2" algn="just"/>
            <a:r>
              <a:rPr lang="en-US" dirty="0" smtClean="0">
                <a:latin typeface="Times New Roman" panose="02020603050405020304" pitchFamily="18" charset="0"/>
                <a:cs typeface="Times New Roman" panose="02020603050405020304" pitchFamily="18" charset="0"/>
              </a:rPr>
              <a:t>200 images of “</a:t>
            </a:r>
            <a:r>
              <a:rPr lang="en-US" dirty="0" err="1" smtClean="0">
                <a:latin typeface="Times New Roman" panose="02020603050405020304" pitchFamily="18" charset="0"/>
                <a:cs typeface="Times New Roman" panose="02020603050405020304" pitchFamily="18" charset="0"/>
              </a:rPr>
              <a:t>aeroplane</a:t>
            </a:r>
            <a:r>
              <a:rPr lang="en-US" dirty="0" smtClean="0">
                <a:latin typeface="Times New Roman" panose="02020603050405020304" pitchFamily="18" charset="0"/>
                <a:cs typeface="Times New Roman" panose="02020603050405020304" pitchFamily="18" charset="0"/>
              </a:rPr>
              <a:t>” were chosen at random. Multiple experimental methodology was done so as to get different outputs</a:t>
            </a:r>
            <a:r>
              <a:rPr lang="en-US" dirty="0" smtClean="0">
                <a:latin typeface="Times New Roman" panose="02020603050405020304" pitchFamily="18" charset="0"/>
                <a:cs typeface="Times New Roman" panose="02020603050405020304" pitchFamily="18" charset="0"/>
              </a:rPr>
              <a:t>. The </a:t>
            </a:r>
            <a:r>
              <a:rPr lang="en-US" dirty="0" smtClean="0">
                <a:latin typeface="Times New Roman" panose="02020603050405020304" pitchFamily="18" charset="0"/>
                <a:cs typeface="Times New Roman" panose="02020603050405020304" pitchFamily="18" charset="0"/>
              </a:rPr>
              <a:t>initial annotations were provided in the PASCAL dataset and random annotation were done randomly by me.</a:t>
            </a:r>
          </a:p>
          <a:p>
            <a:pPr lvl="2" algn="just"/>
            <a:r>
              <a:rPr lang="en-US" dirty="0" smtClean="0">
                <a:latin typeface="Times New Roman" panose="02020603050405020304" pitchFamily="18" charset="0"/>
                <a:cs typeface="Times New Roman" panose="02020603050405020304" pitchFamily="18" charset="0"/>
              </a:rPr>
              <a:t>In the following slides you will be able to find the details of experiment performed by me  </a:t>
            </a:r>
          </a:p>
          <a:p>
            <a:pPr lvl="2" algn="just"/>
            <a:r>
              <a:rPr lang="en-US" dirty="0" smtClean="0">
                <a:latin typeface="Times New Roman" panose="02020603050405020304" pitchFamily="18" charset="0"/>
                <a:cs typeface="Times New Roman" panose="02020603050405020304" pitchFamily="18" charset="0"/>
              </a:rPr>
              <a:t>Mainly because of random annotations on the image of choice, stopping the step at 10 and. Below are the average </a:t>
            </a:r>
            <a:r>
              <a:rPr lang="en-US" dirty="0" err="1" smtClean="0">
                <a:latin typeface="Times New Roman" panose="02020603050405020304" pitchFamily="18" charset="0"/>
                <a:cs typeface="Times New Roman" panose="02020603050405020304" pitchFamily="18" charset="0"/>
              </a:rPr>
              <a:t>IoU</a:t>
            </a:r>
            <a:r>
              <a:rPr lang="en-US" dirty="0" smtClean="0">
                <a:latin typeface="Times New Roman" panose="02020603050405020304" pitchFamily="18" charset="0"/>
                <a:cs typeface="Times New Roman" panose="02020603050405020304" pitchFamily="18" charset="0"/>
              </a:rPr>
              <a:t> plots of different experiments.</a:t>
            </a:r>
          </a:p>
          <a:p>
            <a:pPr lvl="2" algn="just"/>
            <a:r>
              <a:rPr lang="en-US" dirty="0" smtClean="0">
                <a:latin typeface="Times New Roman" panose="02020603050405020304" pitchFamily="18" charset="0"/>
                <a:cs typeface="Times New Roman" panose="02020603050405020304" pitchFamily="18" charset="0"/>
              </a:rPr>
              <a:t>The DQN is a simple 2 layer fully connected architecture containing 500 nodes each and a 9 node output layer for 9 actions namely up, down, left, right, wider, taller, fatter, thinner and stop.</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400" y="5191804"/>
            <a:ext cx="3529853" cy="7143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292" y="5019808"/>
            <a:ext cx="2789451" cy="99999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6432" y="5163501"/>
            <a:ext cx="2880279" cy="856299"/>
          </a:xfrm>
          <a:prstGeom prst="rect">
            <a:avLst/>
          </a:prstGeom>
        </p:spPr>
      </p:pic>
    </p:spTree>
    <p:extLst>
      <p:ext uri="{BB962C8B-B14F-4D97-AF65-F5344CB8AC3E}">
        <p14:creationId xmlns:p14="http://schemas.microsoft.com/office/powerpoint/2010/main" val="7444971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00200" y="152400"/>
            <a:ext cx="9220200" cy="6740307"/>
          </a:xfrm>
          <a:prstGeom prst="rect">
            <a:avLst/>
          </a:prstGeom>
          <a:noFill/>
        </p:spPr>
        <p:txBody>
          <a:bodyPr wrap="square" rtlCol="0">
            <a:spAutoFit/>
          </a:bodyPr>
          <a:lstStyle/>
          <a:p>
            <a:pPr algn="ctr"/>
            <a:r>
              <a:rPr lang="en-US" dirty="0" smtClean="0">
                <a:latin typeface="Times New Roman" panose="02020603050405020304" pitchFamily="18" charset="0"/>
                <a:cs typeface="Times New Roman" panose="02020603050405020304" pitchFamily="18" charset="0"/>
              </a:rPr>
              <a:t>Load feature extraction method (ResNet-50)</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Initialize DQN agent</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Load image names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Load the ground truth and skewed boxes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Based on ground truth skim through the images </a:t>
            </a:r>
          </a:p>
          <a:p>
            <a:pPr algn="ctr"/>
            <a:r>
              <a:rPr lang="en-US" dirty="0" smtClean="0">
                <a:latin typeface="Times New Roman" panose="02020603050405020304" pitchFamily="18" charset="0"/>
                <a:cs typeface="Times New Roman" panose="02020603050405020304" pitchFamily="18" charset="0"/>
              </a:rPr>
              <a:t>and find the objects</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Based on that calculate the initial </a:t>
            </a:r>
            <a:r>
              <a:rPr lang="en-US" dirty="0" err="1" smtClean="0">
                <a:latin typeface="Times New Roman" panose="02020603050405020304" pitchFamily="18" charset="0"/>
                <a:cs typeface="Times New Roman" panose="02020603050405020304" pitchFamily="18" charset="0"/>
              </a:rPr>
              <a:t>IoU</a:t>
            </a:r>
            <a:endParaRPr lang="en-US" dirty="0" smtClean="0">
              <a:latin typeface="Times New Roman" panose="02020603050405020304" pitchFamily="18" charset="0"/>
              <a:cs typeface="Times New Roman" panose="02020603050405020304" pitchFamily="18" charset="0"/>
            </a:endParaRP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Create a history vector taking all the actions (0 if it is the first image)</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Then start adjusting the skewed annotations based on the ground truth</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Run till terminal action (10 steps/image)</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Update history and state vector</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Make the agent remember</a:t>
            </a:r>
          </a:p>
          <a:p>
            <a:pPr algn="ctr"/>
            <a:endParaRPr lang="en-US" dirty="0">
              <a:latin typeface="Times New Roman" panose="02020603050405020304" pitchFamily="18" charset="0"/>
              <a:cs typeface="Times New Roman" panose="02020603050405020304" pitchFamily="18" charset="0"/>
            </a:endParaRPr>
          </a:p>
          <a:p>
            <a:pPr algn="ctr"/>
            <a:r>
              <a:rPr lang="en-US" dirty="0" smtClean="0">
                <a:latin typeface="Times New Roman" panose="02020603050405020304" pitchFamily="18" charset="0"/>
                <a:cs typeface="Times New Roman" panose="02020603050405020304" pitchFamily="18" charset="0"/>
              </a:rPr>
              <a:t>Save the model weights</a:t>
            </a:r>
            <a:endParaRPr lang="en-US" dirty="0">
              <a:latin typeface="Times New Roman" panose="02020603050405020304" pitchFamily="18" charset="0"/>
              <a:cs typeface="Times New Roman" panose="02020603050405020304" pitchFamily="18" charset="0"/>
            </a:endParaRPr>
          </a:p>
        </p:txBody>
      </p:sp>
      <p:cxnSp>
        <p:nvCxnSpPr>
          <p:cNvPr id="6" name="Straight Arrow Connector 5"/>
          <p:cNvCxnSpPr/>
          <p:nvPr/>
        </p:nvCxnSpPr>
        <p:spPr>
          <a:xfrm>
            <a:off x="6096000" y="4572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096000" y="10668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096000" y="16002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096000" y="21336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096000" y="29718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096000" y="35052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096000" y="40386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6096000" y="46482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096000" y="51816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09063" y="57150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09063" y="6248400"/>
            <a:ext cx="0"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103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735491" cy="688612"/>
          </a:xfrm>
        </p:spPr>
        <p:txBody>
          <a:bodyPr>
            <a:normAutofit/>
          </a:bodyPr>
          <a:lstStyle/>
          <a:p>
            <a:r>
              <a:rPr lang="en-US" sz="3600" dirty="0" smtClean="0">
                <a:latin typeface="Times New Roman" panose="02020603050405020304" pitchFamily="18" charset="0"/>
                <a:cs typeface="Times New Roman" panose="02020603050405020304" pitchFamily="18" charset="0"/>
              </a:rPr>
              <a:t>Experiment 1: 25 Training Image 175 Testing Images</a:t>
            </a:r>
            <a:endParaRPr lang="en-US" sz="3600" dirty="0">
              <a:latin typeface="Times New Roman" panose="02020603050405020304" pitchFamily="18" charset="0"/>
              <a:cs typeface="Times New Roman" panose="02020603050405020304" pitchFamily="18"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85184093"/>
              </p:ext>
            </p:extLst>
          </p:nvPr>
        </p:nvGraphicFramePr>
        <p:xfrm>
          <a:off x="1461455" y="1329694"/>
          <a:ext cx="9319755" cy="4409255"/>
        </p:xfrm>
        <a:graphic>
          <a:graphicData uri="http://schemas.openxmlformats.org/drawingml/2006/table">
            <a:tbl>
              <a:tblPr firstRow="1" firstCol="1" bandRow="1">
                <a:tableStyleId>{5C22544A-7EE6-4342-B048-85BDC9FD1C3A}</a:tableStyleId>
              </a:tblPr>
              <a:tblGrid>
                <a:gridCol w="1007642">
                  <a:extLst>
                    <a:ext uri="{9D8B030D-6E8A-4147-A177-3AD203B41FA5}">
                      <a16:colId xmlns:a16="http://schemas.microsoft.com/office/drawing/2014/main" val="3362957718"/>
                    </a:ext>
                  </a:extLst>
                </a:gridCol>
                <a:gridCol w="1007642">
                  <a:extLst>
                    <a:ext uri="{9D8B030D-6E8A-4147-A177-3AD203B41FA5}">
                      <a16:colId xmlns:a16="http://schemas.microsoft.com/office/drawing/2014/main" val="4028614271"/>
                    </a:ext>
                  </a:extLst>
                </a:gridCol>
                <a:gridCol w="1007642">
                  <a:extLst>
                    <a:ext uri="{9D8B030D-6E8A-4147-A177-3AD203B41FA5}">
                      <a16:colId xmlns:a16="http://schemas.microsoft.com/office/drawing/2014/main" val="1705204206"/>
                    </a:ext>
                  </a:extLst>
                </a:gridCol>
                <a:gridCol w="1007642">
                  <a:extLst>
                    <a:ext uri="{9D8B030D-6E8A-4147-A177-3AD203B41FA5}">
                      <a16:colId xmlns:a16="http://schemas.microsoft.com/office/drawing/2014/main" val="1536045763"/>
                    </a:ext>
                  </a:extLst>
                </a:gridCol>
                <a:gridCol w="1091612">
                  <a:extLst>
                    <a:ext uri="{9D8B030D-6E8A-4147-A177-3AD203B41FA5}">
                      <a16:colId xmlns:a16="http://schemas.microsoft.com/office/drawing/2014/main" val="3215735510"/>
                    </a:ext>
                  </a:extLst>
                </a:gridCol>
                <a:gridCol w="1007642">
                  <a:extLst>
                    <a:ext uri="{9D8B030D-6E8A-4147-A177-3AD203B41FA5}">
                      <a16:colId xmlns:a16="http://schemas.microsoft.com/office/drawing/2014/main" val="1646843491"/>
                    </a:ext>
                  </a:extLst>
                </a:gridCol>
                <a:gridCol w="1007642">
                  <a:extLst>
                    <a:ext uri="{9D8B030D-6E8A-4147-A177-3AD203B41FA5}">
                      <a16:colId xmlns:a16="http://schemas.microsoft.com/office/drawing/2014/main" val="3770912538"/>
                    </a:ext>
                  </a:extLst>
                </a:gridCol>
                <a:gridCol w="1091612">
                  <a:extLst>
                    <a:ext uri="{9D8B030D-6E8A-4147-A177-3AD203B41FA5}">
                      <a16:colId xmlns:a16="http://schemas.microsoft.com/office/drawing/2014/main" val="1681998812"/>
                    </a:ext>
                  </a:extLst>
                </a:gridCol>
                <a:gridCol w="1090679">
                  <a:extLst>
                    <a:ext uri="{9D8B030D-6E8A-4147-A177-3AD203B41FA5}">
                      <a16:colId xmlns:a16="http://schemas.microsoft.com/office/drawing/2014/main" val="1408308305"/>
                    </a:ext>
                  </a:extLst>
                </a:gridCol>
              </a:tblGrid>
              <a:tr h="1474163">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 IoU  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 IoU</a:t>
                      </a:r>
                    </a:p>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70 IoU</a:t>
                      </a:r>
                    </a:p>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70 </a:t>
                      </a:r>
                      <a:r>
                        <a:rPr lang="en-US" sz="1800" dirty="0" err="1">
                          <a:effectLst/>
                          <a:latin typeface="Times New Roman" panose="02020603050405020304" pitchFamily="18" charset="0"/>
                          <a:cs typeface="Times New Roman" panose="02020603050405020304" pitchFamily="18" charset="0"/>
                        </a:rPr>
                        <a:t>IoU</a:t>
                      </a:r>
                      <a:r>
                        <a:rPr lang="en-US" sz="1800" dirty="0">
                          <a:effectLst/>
                          <a:latin typeface="Times New Roman" panose="02020603050405020304" pitchFamily="18" charset="0"/>
                          <a:cs typeface="Times New Roman" panose="02020603050405020304" pitchFamily="18" charset="0"/>
                        </a:rPr>
                        <a:t> </a:t>
                      </a:r>
                      <a:r>
                        <a:rPr lang="en-US" sz="1800" dirty="0" smtClean="0">
                          <a:effectLst/>
                          <a:latin typeface="Times New Roman" panose="02020603050405020304" pitchFamily="18" charset="0"/>
                          <a:cs typeface="Times New Roman" panose="02020603050405020304" pitchFamily="18" charset="0"/>
                        </a:rPr>
                        <a:t>80Epoch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80 </a:t>
                      </a:r>
                      <a:r>
                        <a:rPr lang="en-US" sz="1800" dirty="0" err="1">
                          <a:effectLst/>
                          <a:latin typeface="Times New Roman" panose="02020603050405020304" pitchFamily="18" charset="0"/>
                          <a:cs typeface="Times New Roman" panose="02020603050405020304" pitchFamily="18" charset="0"/>
                        </a:rPr>
                        <a:t>IoU</a:t>
                      </a:r>
                      <a:endParaRPr lang="en-US" sz="1800" dirty="0">
                        <a:effectLst/>
                        <a:latin typeface="Times New Roman" panose="02020603050405020304" pitchFamily="18" charset="0"/>
                        <a:cs typeface="Times New Roman" panose="02020603050405020304" pitchFamily="18" charset="0"/>
                      </a:endParaRPr>
                    </a:p>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50Epoch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80 IoU 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85 IoU</a:t>
                      </a:r>
                    </a:p>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85 IoU 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607055922"/>
                  </a:ext>
                </a:extLst>
              </a:tr>
              <a:tr h="988860">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Average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0.4572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0.4685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0.4708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0.4821</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0.4625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0.4780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0.4768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0.4448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663353351"/>
                  </a:ext>
                </a:extLst>
              </a:tr>
              <a:tr h="485303">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Inc.</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188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155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168</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139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155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145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120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99300150"/>
                  </a:ext>
                </a:extLst>
              </a:tr>
              <a:tr h="485303">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Dec</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75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35</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64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00373027"/>
                  </a:ext>
                </a:extLst>
              </a:tr>
              <a:tr h="472067">
                <a:tc>
                  <a:txBody>
                    <a:bodyPr/>
                    <a:lstStyle/>
                    <a:p>
                      <a:pPr marL="0" marR="0" algn="ctr">
                        <a:lnSpc>
                          <a:spcPct val="115000"/>
                        </a:lnSpc>
                        <a:spcBef>
                          <a:spcPts val="0"/>
                        </a:spcBef>
                        <a:spcAft>
                          <a:spcPts val="0"/>
                        </a:spcAft>
                      </a:pPr>
                      <a:r>
                        <a:rPr lang="en-US" sz="1800" dirty="0" smtClean="0">
                          <a:effectLst/>
                          <a:latin typeface="Times New Roman" panose="02020603050405020304" pitchFamily="18" charset="0"/>
                          <a:cs typeface="Times New Roman" panose="02020603050405020304" pitchFamily="18" charset="0"/>
                        </a:rPr>
                        <a:t>AP </a:t>
                      </a:r>
                      <a:r>
                        <a:rPr lang="en-US" sz="1800" dirty="0" err="1">
                          <a:effectLst/>
                          <a:latin typeface="Times New Roman" panose="02020603050405020304" pitchFamily="18" charset="0"/>
                          <a:cs typeface="Times New Roman" panose="02020603050405020304" pitchFamily="18" charset="0"/>
                        </a:rPr>
                        <a:t>bef</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15.29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16.32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26.33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29.20</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27.75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25.96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29.47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24.28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93280404"/>
                  </a:ext>
                </a:extLst>
              </a:tr>
              <a:tr h="503559">
                <a:tc>
                  <a:txBody>
                    <a:bodyPr/>
                    <a:lstStyle/>
                    <a:p>
                      <a:pPr marL="0" marR="0" algn="ctr">
                        <a:lnSpc>
                          <a:spcPct val="115000"/>
                        </a:lnSpc>
                        <a:spcBef>
                          <a:spcPts val="0"/>
                        </a:spcBef>
                        <a:spcAft>
                          <a:spcPts val="0"/>
                        </a:spcAft>
                      </a:pPr>
                      <a:r>
                        <a:rPr lang="en-US" sz="1800" dirty="0" smtClean="0">
                          <a:effectLst/>
                          <a:latin typeface="Times New Roman" panose="02020603050405020304" pitchFamily="18" charset="0"/>
                          <a:cs typeface="Times New Roman" panose="02020603050405020304" pitchFamily="18" charset="0"/>
                        </a:rPr>
                        <a:t>AP </a:t>
                      </a:r>
                      <a:r>
                        <a:rPr lang="en-US" sz="1800" dirty="0">
                          <a:effectLst/>
                          <a:latin typeface="Times New Roman" panose="02020603050405020304" pitchFamily="18" charset="0"/>
                          <a:cs typeface="Times New Roman" panose="02020603050405020304" pitchFamily="18" charset="0"/>
                        </a:rPr>
                        <a:t>aft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20.48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22.55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32.48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37.98</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33.45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32.37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35.50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30.78</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91181889"/>
                  </a:ext>
                </a:extLst>
              </a:tr>
            </a:tbl>
          </a:graphicData>
        </a:graphic>
      </p:graphicFrame>
    </p:spTree>
    <p:extLst>
      <p:ext uri="{BB962C8B-B14F-4D97-AF65-F5344CB8AC3E}">
        <p14:creationId xmlns:p14="http://schemas.microsoft.com/office/powerpoint/2010/main" val="804771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anind\Documents\Dissertation-Mtech\Phase_I\End-Sem_Aeroplane\25ImageTrain_175ImageTest\70_80\q_plot_79.png"/>
          <p:cNvPicPr/>
          <p:nvPr/>
        </p:nvPicPr>
        <p:blipFill>
          <a:blip r:embed="rId2">
            <a:extLst>
              <a:ext uri="{28A0092B-C50C-407E-A947-70E740481C1C}">
                <a14:useLocalDpi xmlns:a14="http://schemas.microsoft.com/office/drawing/2010/main" val="0"/>
              </a:ext>
            </a:extLst>
          </a:blip>
          <a:srcRect/>
          <a:stretch>
            <a:fillRect/>
          </a:stretch>
        </p:blipFill>
        <p:spPr bwMode="auto">
          <a:xfrm>
            <a:off x="211181" y="365125"/>
            <a:ext cx="6084178" cy="4877435"/>
          </a:xfrm>
          <a:prstGeom prst="rect">
            <a:avLst/>
          </a:prstGeom>
          <a:noFill/>
          <a:ln>
            <a:noFill/>
          </a:ln>
        </p:spPr>
      </p:pic>
      <p:pic>
        <p:nvPicPr>
          <p:cNvPr id="5" name="Content Placeholder 4" descr="C:\Users\anind\Documents\Dissertation-Mtech\Phase_I\End-Sem_Aeroplane\25ImageTrain_175ImageTest\70_80\iou_plot_79.png"/>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95359" y="365124"/>
            <a:ext cx="5801784" cy="4877435"/>
          </a:xfrm>
          <a:prstGeom prst="rect">
            <a:avLst/>
          </a:prstGeom>
          <a:noFill/>
          <a:ln>
            <a:noFill/>
          </a:ln>
        </p:spPr>
      </p:pic>
    </p:spTree>
    <p:extLst>
      <p:ext uri="{BB962C8B-B14F-4D97-AF65-F5344CB8AC3E}">
        <p14:creationId xmlns:p14="http://schemas.microsoft.com/office/powerpoint/2010/main" val="3457201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Experiment </a:t>
            </a:r>
            <a:r>
              <a:rPr lang="en-US" sz="3600" dirty="0" smtClean="0">
                <a:latin typeface="Times New Roman" panose="02020603050405020304" pitchFamily="18" charset="0"/>
                <a:cs typeface="Times New Roman" panose="02020603050405020304" pitchFamily="18" charset="0"/>
              </a:rPr>
              <a:t>2: 50 </a:t>
            </a:r>
            <a:r>
              <a:rPr lang="en-US" sz="3600" dirty="0">
                <a:latin typeface="Times New Roman" panose="02020603050405020304" pitchFamily="18" charset="0"/>
                <a:cs typeface="Times New Roman" panose="02020603050405020304" pitchFamily="18" charset="0"/>
              </a:rPr>
              <a:t>Training </a:t>
            </a:r>
            <a:r>
              <a:rPr lang="en-US" sz="3600" dirty="0" smtClean="0">
                <a:latin typeface="Times New Roman" panose="02020603050405020304" pitchFamily="18" charset="0"/>
                <a:cs typeface="Times New Roman" panose="02020603050405020304" pitchFamily="18" charset="0"/>
              </a:rPr>
              <a:t>Images 150 </a:t>
            </a:r>
            <a:r>
              <a:rPr lang="en-US" sz="3600" dirty="0">
                <a:latin typeface="Times New Roman" panose="02020603050405020304" pitchFamily="18" charset="0"/>
                <a:cs typeface="Times New Roman" panose="02020603050405020304" pitchFamily="18" charset="0"/>
              </a:rPr>
              <a:t>Testing Images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45770299"/>
              </p:ext>
            </p:extLst>
          </p:nvPr>
        </p:nvGraphicFramePr>
        <p:xfrm>
          <a:off x="1523998" y="1325562"/>
          <a:ext cx="9239796" cy="4439513"/>
        </p:xfrm>
        <a:graphic>
          <a:graphicData uri="http://schemas.openxmlformats.org/drawingml/2006/table">
            <a:tbl>
              <a:tblPr firstRow="1" firstCol="1" bandRow="1">
                <a:tableStyleId>{5C22544A-7EE6-4342-B048-85BDC9FD1C3A}</a:tableStyleId>
              </a:tblPr>
              <a:tblGrid>
                <a:gridCol w="998997">
                  <a:extLst>
                    <a:ext uri="{9D8B030D-6E8A-4147-A177-3AD203B41FA5}">
                      <a16:colId xmlns:a16="http://schemas.microsoft.com/office/drawing/2014/main" val="479668402"/>
                    </a:ext>
                  </a:extLst>
                </a:gridCol>
                <a:gridCol w="998997">
                  <a:extLst>
                    <a:ext uri="{9D8B030D-6E8A-4147-A177-3AD203B41FA5}">
                      <a16:colId xmlns:a16="http://schemas.microsoft.com/office/drawing/2014/main" val="2038420809"/>
                    </a:ext>
                  </a:extLst>
                </a:gridCol>
                <a:gridCol w="998997">
                  <a:extLst>
                    <a:ext uri="{9D8B030D-6E8A-4147-A177-3AD203B41FA5}">
                      <a16:colId xmlns:a16="http://schemas.microsoft.com/office/drawing/2014/main" val="1321284151"/>
                    </a:ext>
                  </a:extLst>
                </a:gridCol>
                <a:gridCol w="998997">
                  <a:extLst>
                    <a:ext uri="{9D8B030D-6E8A-4147-A177-3AD203B41FA5}">
                      <a16:colId xmlns:a16="http://schemas.microsoft.com/office/drawing/2014/main" val="2769741290"/>
                    </a:ext>
                  </a:extLst>
                </a:gridCol>
                <a:gridCol w="1082246">
                  <a:extLst>
                    <a:ext uri="{9D8B030D-6E8A-4147-A177-3AD203B41FA5}">
                      <a16:colId xmlns:a16="http://schemas.microsoft.com/office/drawing/2014/main" val="624942721"/>
                    </a:ext>
                  </a:extLst>
                </a:gridCol>
                <a:gridCol w="998997">
                  <a:extLst>
                    <a:ext uri="{9D8B030D-6E8A-4147-A177-3AD203B41FA5}">
                      <a16:colId xmlns:a16="http://schemas.microsoft.com/office/drawing/2014/main" val="2218450005"/>
                    </a:ext>
                  </a:extLst>
                </a:gridCol>
                <a:gridCol w="998997">
                  <a:extLst>
                    <a:ext uri="{9D8B030D-6E8A-4147-A177-3AD203B41FA5}">
                      <a16:colId xmlns:a16="http://schemas.microsoft.com/office/drawing/2014/main" val="2560663616"/>
                    </a:ext>
                  </a:extLst>
                </a:gridCol>
                <a:gridCol w="1082246">
                  <a:extLst>
                    <a:ext uri="{9D8B030D-6E8A-4147-A177-3AD203B41FA5}">
                      <a16:colId xmlns:a16="http://schemas.microsoft.com/office/drawing/2014/main" val="1223202923"/>
                    </a:ext>
                  </a:extLst>
                </a:gridCol>
                <a:gridCol w="1081322">
                  <a:extLst>
                    <a:ext uri="{9D8B030D-6E8A-4147-A177-3AD203B41FA5}">
                      <a16:colId xmlns:a16="http://schemas.microsoft.com/office/drawing/2014/main" val="2334258882"/>
                    </a:ext>
                  </a:extLst>
                </a:gridCol>
              </a:tblGrid>
              <a:tr h="1484279">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50 </a:t>
                      </a:r>
                      <a:r>
                        <a:rPr lang="en-US" sz="1800" dirty="0" err="1">
                          <a:effectLst/>
                          <a:latin typeface="Times New Roman" panose="02020603050405020304" pitchFamily="18" charset="0"/>
                          <a:cs typeface="Times New Roman" panose="02020603050405020304" pitchFamily="18" charset="0"/>
                        </a:rPr>
                        <a:t>IoU</a:t>
                      </a:r>
                      <a:r>
                        <a:rPr lang="en-US" sz="1800" dirty="0">
                          <a:effectLst/>
                          <a:latin typeface="Times New Roman" panose="02020603050405020304" pitchFamily="18" charset="0"/>
                          <a:cs typeface="Times New Roman" panose="02020603050405020304" pitchFamily="18" charset="0"/>
                        </a:rPr>
                        <a:t>  50Epoch</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 IoU</a:t>
                      </a:r>
                    </a:p>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70 IoU</a:t>
                      </a:r>
                    </a:p>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70 IoU 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80 IoU</a:t>
                      </a:r>
                    </a:p>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80 IoU 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85 IoU</a:t>
                      </a:r>
                    </a:p>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85 IoU 80Epoch</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167602421"/>
                  </a:ext>
                </a:extLst>
              </a:tr>
              <a:tr h="995647">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Average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0.4433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0.4627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0.3957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0.4641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0.4771</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0.4869</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0.4642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0.4518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45674617"/>
                  </a:ext>
                </a:extLst>
              </a:tr>
              <a:tr h="488633">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Inc.</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118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105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132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140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132</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133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134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994297338"/>
                  </a:ext>
                </a:extLst>
              </a:tr>
              <a:tr h="488633">
                <a:tc>
                  <a:txBody>
                    <a:bodyPr/>
                    <a:lstStyle/>
                    <a:p>
                      <a:pPr marL="0" marR="0" algn="just">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IoU Dec</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65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57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70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43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43</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42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41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56235249"/>
                  </a:ext>
                </a:extLst>
              </a:tr>
              <a:tr h="475308">
                <a:tc>
                  <a:txBody>
                    <a:bodyPr/>
                    <a:lstStyle/>
                    <a:p>
                      <a:pPr marL="0" marR="0" algn="ctr">
                        <a:lnSpc>
                          <a:spcPct val="115000"/>
                        </a:lnSpc>
                        <a:spcBef>
                          <a:spcPts val="0"/>
                        </a:spcBef>
                        <a:spcAft>
                          <a:spcPts val="0"/>
                        </a:spcAft>
                      </a:pPr>
                      <a:r>
                        <a:rPr lang="en-US" sz="1800" dirty="0" smtClean="0">
                          <a:effectLst/>
                          <a:latin typeface="Times New Roman" panose="02020603050405020304" pitchFamily="18" charset="0"/>
                          <a:cs typeface="Times New Roman" panose="02020603050405020304" pitchFamily="18" charset="0"/>
                        </a:rPr>
                        <a:t>AP </a:t>
                      </a:r>
                      <a:r>
                        <a:rPr lang="en-US" sz="1800" dirty="0" err="1">
                          <a:effectLst/>
                          <a:latin typeface="Times New Roman" panose="02020603050405020304" pitchFamily="18" charset="0"/>
                          <a:cs typeface="Times New Roman" panose="02020603050405020304" pitchFamily="18" charset="0"/>
                        </a:rPr>
                        <a:t>bef</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13.52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16.45</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12.83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22.58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25.82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a:effectLst/>
                          <a:latin typeface="Times New Roman" panose="02020603050405020304" pitchFamily="18" charset="0"/>
                          <a:cs typeface="Times New Roman" panose="02020603050405020304" pitchFamily="18" charset="0"/>
                        </a:rPr>
                        <a:t>36.53</a:t>
                      </a:r>
                      <a:endParaRPr lang="en-US" sz="18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23.47</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25.66</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873320"/>
                  </a:ext>
                </a:extLst>
              </a:tr>
              <a:tr h="507013">
                <a:tc>
                  <a:txBody>
                    <a:bodyPr/>
                    <a:lstStyle/>
                    <a:p>
                      <a:pPr marL="0" marR="0" algn="ctr">
                        <a:lnSpc>
                          <a:spcPct val="115000"/>
                        </a:lnSpc>
                        <a:spcBef>
                          <a:spcPts val="0"/>
                        </a:spcBef>
                        <a:spcAft>
                          <a:spcPts val="0"/>
                        </a:spcAft>
                      </a:pPr>
                      <a:r>
                        <a:rPr lang="en-US" sz="1800" dirty="0" smtClean="0">
                          <a:effectLst/>
                          <a:latin typeface="Times New Roman" panose="02020603050405020304" pitchFamily="18" charset="0"/>
                          <a:cs typeface="Times New Roman" panose="02020603050405020304" pitchFamily="18" charset="0"/>
                        </a:rPr>
                        <a:t>AP </a:t>
                      </a:r>
                      <a:r>
                        <a:rPr lang="en-US" sz="1800" dirty="0">
                          <a:effectLst/>
                          <a:latin typeface="Times New Roman" panose="02020603050405020304" pitchFamily="18" charset="0"/>
                          <a:cs typeface="Times New Roman" panose="02020603050405020304" pitchFamily="18" charset="0"/>
                        </a:rPr>
                        <a:t>aft</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18.24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21.89</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18.01</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25.12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35.98</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b="1" dirty="0">
                          <a:effectLst/>
                          <a:latin typeface="Times New Roman" panose="02020603050405020304" pitchFamily="18" charset="0"/>
                          <a:cs typeface="Times New Roman" panose="02020603050405020304" pitchFamily="18" charset="0"/>
                        </a:rPr>
                        <a:t>36.21</a:t>
                      </a:r>
                      <a:endParaRPr lang="en-US"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a:effectLst/>
                          <a:latin typeface="Times New Roman" panose="02020603050405020304" pitchFamily="18" charset="0"/>
                          <a:cs typeface="Times New Roman" panose="02020603050405020304" pitchFamily="18" charset="0"/>
                        </a:rPr>
                        <a:t>25.50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800" dirty="0">
                          <a:effectLst/>
                          <a:latin typeface="Times New Roman" panose="02020603050405020304" pitchFamily="18" charset="0"/>
                          <a:cs typeface="Times New Roman" panose="02020603050405020304" pitchFamily="18" charset="0"/>
                        </a:rPr>
                        <a:t>35.50</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849370867"/>
                  </a:ext>
                </a:extLst>
              </a:tr>
            </a:tbl>
          </a:graphicData>
        </a:graphic>
      </p:graphicFrame>
    </p:spTree>
    <p:extLst>
      <p:ext uri="{BB962C8B-B14F-4D97-AF65-F5344CB8AC3E}">
        <p14:creationId xmlns:p14="http://schemas.microsoft.com/office/powerpoint/2010/main" val="21576800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658677"/>
            <a:ext cx="6209211" cy="465690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8883" y="658677"/>
            <a:ext cx="6193118" cy="4644839"/>
          </a:xfrm>
          <a:prstGeom prst="rect">
            <a:avLst/>
          </a:prstGeom>
        </p:spPr>
      </p:pic>
    </p:spTree>
    <p:extLst>
      <p:ext uri="{BB962C8B-B14F-4D97-AF65-F5344CB8AC3E}">
        <p14:creationId xmlns:p14="http://schemas.microsoft.com/office/powerpoint/2010/main" val="2967513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515600" cy="1325563"/>
          </a:xfrm>
        </p:spPr>
        <p:txBody>
          <a:bodyPr>
            <a:normAutofit/>
          </a:bodyPr>
          <a:lstStyle/>
          <a:p>
            <a:r>
              <a:rPr lang="en-US" sz="3600" dirty="0">
                <a:latin typeface="Times New Roman" panose="02020603050405020304" pitchFamily="18" charset="0"/>
                <a:cs typeface="Times New Roman" panose="02020603050405020304" pitchFamily="18" charset="0"/>
              </a:rPr>
              <a:t>Experiment </a:t>
            </a:r>
            <a:r>
              <a:rPr lang="en-US" sz="3600" dirty="0" smtClean="0">
                <a:latin typeface="Times New Roman" panose="02020603050405020304" pitchFamily="18" charset="0"/>
                <a:cs typeface="Times New Roman" panose="02020603050405020304" pitchFamily="18" charset="0"/>
              </a:rPr>
              <a:t>3: 175 </a:t>
            </a:r>
            <a:r>
              <a:rPr lang="en-US" sz="3600" dirty="0">
                <a:latin typeface="Times New Roman" panose="02020603050405020304" pitchFamily="18" charset="0"/>
                <a:cs typeface="Times New Roman" panose="02020603050405020304" pitchFamily="18" charset="0"/>
              </a:rPr>
              <a:t>Training Images </a:t>
            </a:r>
            <a:r>
              <a:rPr lang="en-US" sz="3600" dirty="0" smtClean="0">
                <a:latin typeface="Times New Roman" panose="02020603050405020304" pitchFamily="18" charset="0"/>
                <a:cs typeface="Times New Roman" panose="02020603050405020304" pitchFamily="18" charset="0"/>
              </a:rPr>
              <a:t>25 </a:t>
            </a:r>
            <a:r>
              <a:rPr lang="en-US" sz="3600" dirty="0">
                <a:latin typeface="Times New Roman" panose="02020603050405020304" pitchFamily="18" charset="0"/>
                <a:cs typeface="Times New Roman" panose="02020603050405020304" pitchFamily="18" charset="0"/>
              </a:rPr>
              <a:t>Testing Images</a:t>
            </a:r>
            <a:endParaRPr lang="en-US" sz="36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1217943"/>
              </p:ext>
            </p:extLst>
          </p:nvPr>
        </p:nvGraphicFramePr>
        <p:xfrm>
          <a:off x="1706880" y="1325566"/>
          <a:ext cx="8821785" cy="4683349"/>
        </p:xfrm>
        <a:graphic>
          <a:graphicData uri="http://schemas.openxmlformats.org/drawingml/2006/table">
            <a:tbl>
              <a:tblPr firstRow="1" firstCol="1" bandRow="1">
                <a:tableStyleId>{5C22544A-7EE6-4342-B048-85BDC9FD1C3A}</a:tableStyleId>
              </a:tblPr>
              <a:tblGrid>
                <a:gridCol w="953802">
                  <a:extLst>
                    <a:ext uri="{9D8B030D-6E8A-4147-A177-3AD203B41FA5}">
                      <a16:colId xmlns:a16="http://schemas.microsoft.com/office/drawing/2014/main" val="4149156240"/>
                    </a:ext>
                  </a:extLst>
                </a:gridCol>
                <a:gridCol w="953802">
                  <a:extLst>
                    <a:ext uri="{9D8B030D-6E8A-4147-A177-3AD203B41FA5}">
                      <a16:colId xmlns:a16="http://schemas.microsoft.com/office/drawing/2014/main" val="1971019766"/>
                    </a:ext>
                  </a:extLst>
                </a:gridCol>
                <a:gridCol w="953802">
                  <a:extLst>
                    <a:ext uri="{9D8B030D-6E8A-4147-A177-3AD203B41FA5}">
                      <a16:colId xmlns:a16="http://schemas.microsoft.com/office/drawing/2014/main" val="1332492052"/>
                    </a:ext>
                  </a:extLst>
                </a:gridCol>
                <a:gridCol w="953802">
                  <a:extLst>
                    <a:ext uri="{9D8B030D-6E8A-4147-A177-3AD203B41FA5}">
                      <a16:colId xmlns:a16="http://schemas.microsoft.com/office/drawing/2014/main" val="3948404603"/>
                    </a:ext>
                  </a:extLst>
                </a:gridCol>
                <a:gridCol w="1033285">
                  <a:extLst>
                    <a:ext uri="{9D8B030D-6E8A-4147-A177-3AD203B41FA5}">
                      <a16:colId xmlns:a16="http://schemas.microsoft.com/office/drawing/2014/main" val="2863125906"/>
                    </a:ext>
                  </a:extLst>
                </a:gridCol>
                <a:gridCol w="953802">
                  <a:extLst>
                    <a:ext uri="{9D8B030D-6E8A-4147-A177-3AD203B41FA5}">
                      <a16:colId xmlns:a16="http://schemas.microsoft.com/office/drawing/2014/main" val="2529580669"/>
                    </a:ext>
                  </a:extLst>
                </a:gridCol>
                <a:gridCol w="953802">
                  <a:extLst>
                    <a:ext uri="{9D8B030D-6E8A-4147-A177-3AD203B41FA5}">
                      <a16:colId xmlns:a16="http://schemas.microsoft.com/office/drawing/2014/main" val="2536734016"/>
                    </a:ext>
                  </a:extLst>
                </a:gridCol>
                <a:gridCol w="1033285">
                  <a:extLst>
                    <a:ext uri="{9D8B030D-6E8A-4147-A177-3AD203B41FA5}">
                      <a16:colId xmlns:a16="http://schemas.microsoft.com/office/drawing/2014/main" val="4156993514"/>
                    </a:ext>
                  </a:extLst>
                </a:gridCol>
                <a:gridCol w="1032403">
                  <a:extLst>
                    <a:ext uri="{9D8B030D-6E8A-4147-A177-3AD203B41FA5}">
                      <a16:colId xmlns:a16="http://schemas.microsoft.com/office/drawing/2014/main" val="3642026305"/>
                    </a:ext>
                  </a:extLst>
                </a:gridCol>
              </a:tblGrid>
              <a:tr h="1060071">
                <a:tc>
                  <a:txBody>
                    <a:bodyPr/>
                    <a:lstStyle/>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 </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 IoU  50Epoch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 IoU</a:t>
                      </a:r>
                    </a:p>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80Epoch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70 IoU</a:t>
                      </a:r>
                    </a:p>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70 IoU 80Epoch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80 IoU</a:t>
                      </a:r>
                    </a:p>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80 IoU 80Epoch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85 IoU</a:t>
                      </a:r>
                    </a:p>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85 IoU 80Epoch</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10210540"/>
                  </a:ext>
                </a:extLst>
              </a:tr>
              <a:tr h="1086983">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IoU Averagebefore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0.4947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0.4617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dirty="0">
                          <a:effectLst/>
                          <a:latin typeface="Times New Roman" panose="02020603050405020304" pitchFamily="18" charset="0"/>
                          <a:cs typeface="Times New Roman" panose="02020603050405020304" pitchFamily="18" charset="0"/>
                        </a:rPr>
                        <a:t>0.5194</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0.5274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0.5213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0.5282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0.5043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a:effectLst/>
                          <a:latin typeface="Times New Roman" panose="02020603050405020304" pitchFamily="18" charset="0"/>
                          <a:cs typeface="Times New Roman" panose="02020603050405020304" pitchFamily="18" charset="0"/>
                        </a:rPr>
                        <a:t>0.5397</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56244760"/>
                  </a:ext>
                </a:extLst>
              </a:tr>
              <a:tr h="1086983">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IoU After update</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0.5328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0.4612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0.5209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0.5587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0.5866</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0.5752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0.5424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a:effectLst/>
                          <a:latin typeface="Times New Roman" panose="02020603050405020304" pitchFamily="18" charset="0"/>
                          <a:cs typeface="Times New Roman" panose="02020603050405020304" pitchFamily="18" charset="0"/>
                        </a:rPr>
                        <a:t>0.5635</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17610049"/>
                  </a:ext>
                </a:extLst>
              </a:tr>
              <a:tr h="362328">
                <a:tc>
                  <a:txBody>
                    <a:bodyPr/>
                    <a:lstStyle/>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IoU Inc.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a:effectLst/>
                          <a:latin typeface="Times New Roman" panose="02020603050405020304" pitchFamily="18" charset="0"/>
                          <a:cs typeface="Times New Roman" panose="02020603050405020304" pitchFamily="18" charset="0"/>
                        </a:rPr>
                        <a:t>22</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17129182"/>
                  </a:ext>
                </a:extLst>
              </a:tr>
              <a:tr h="362328">
                <a:tc>
                  <a:txBody>
                    <a:bodyPr/>
                    <a:lstStyle/>
                    <a:p>
                      <a:pPr marL="0" marR="0" algn="just">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IoU Dec</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a:effectLst/>
                          <a:latin typeface="Times New Roman" panose="02020603050405020304" pitchFamily="18" charset="0"/>
                          <a:cs typeface="Times New Roman" panose="02020603050405020304" pitchFamily="18" charset="0"/>
                        </a:rPr>
                        <a:t>4</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02257297"/>
                  </a:ext>
                </a:extLst>
              </a:tr>
              <a:tr h="362328">
                <a:tc>
                  <a:txBody>
                    <a:bodyPr/>
                    <a:lstStyle/>
                    <a:p>
                      <a:pPr marL="0" marR="0" algn="ctr">
                        <a:lnSpc>
                          <a:spcPct val="115000"/>
                        </a:lnSpc>
                        <a:spcBef>
                          <a:spcPts val="0"/>
                        </a:spcBef>
                        <a:spcAft>
                          <a:spcPts val="0"/>
                        </a:spcAft>
                      </a:pPr>
                      <a:r>
                        <a:rPr lang="en-US" sz="1600" dirty="0" smtClean="0">
                          <a:effectLst/>
                          <a:latin typeface="Times New Roman" panose="02020603050405020304" pitchFamily="18" charset="0"/>
                          <a:cs typeface="Times New Roman" panose="02020603050405020304" pitchFamily="18" charset="0"/>
                        </a:rPr>
                        <a:t>AP </a:t>
                      </a:r>
                      <a:r>
                        <a:rPr lang="en-US" sz="1600" dirty="0" err="1">
                          <a:effectLst/>
                          <a:latin typeface="Times New Roman" panose="02020603050405020304" pitchFamily="18" charset="0"/>
                          <a:cs typeface="Times New Roman" panose="02020603050405020304" pitchFamily="18" charset="0"/>
                        </a:rPr>
                        <a:t>bef</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42.10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35.78</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43.29</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44.20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44.85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45.65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44.20</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a:effectLst/>
                          <a:latin typeface="Times New Roman" panose="02020603050405020304" pitchFamily="18" charset="0"/>
                          <a:cs typeface="Times New Roman" panose="02020603050405020304" pitchFamily="18" charset="0"/>
                        </a:rPr>
                        <a:t>48.87</a:t>
                      </a:r>
                      <a:endParaRPr lang="en-US"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235681258"/>
                  </a:ext>
                </a:extLst>
              </a:tr>
              <a:tr h="362328">
                <a:tc>
                  <a:txBody>
                    <a:bodyPr/>
                    <a:lstStyle/>
                    <a:p>
                      <a:pPr marL="0" marR="0" algn="ctr">
                        <a:lnSpc>
                          <a:spcPct val="115000"/>
                        </a:lnSpc>
                        <a:spcBef>
                          <a:spcPts val="0"/>
                        </a:spcBef>
                        <a:spcAft>
                          <a:spcPts val="0"/>
                        </a:spcAft>
                      </a:pPr>
                      <a:r>
                        <a:rPr lang="en-US" sz="1600" dirty="0" smtClean="0">
                          <a:effectLst/>
                          <a:latin typeface="Times New Roman" panose="02020603050405020304" pitchFamily="18" charset="0"/>
                          <a:cs typeface="Times New Roman" panose="02020603050405020304" pitchFamily="18" charset="0"/>
                        </a:rPr>
                        <a:t>AP </a:t>
                      </a:r>
                      <a:r>
                        <a:rPr lang="en-US" sz="1600" dirty="0">
                          <a:effectLst/>
                          <a:latin typeface="Times New Roman" panose="02020603050405020304" pitchFamily="18" charset="0"/>
                          <a:cs typeface="Times New Roman" panose="02020603050405020304" pitchFamily="18" charset="0"/>
                        </a:rPr>
                        <a:t>aft</a:t>
                      </a:r>
                      <a:endParaRPr lang="en-US"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51.3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37.93</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50.11</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51.15</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51.87</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52.52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a:effectLst/>
                          <a:latin typeface="Times New Roman" panose="02020603050405020304" pitchFamily="18" charset="0"/>
                          <a:cs typeface="Times New Roman" panose="02020603050405020304" pitchFamily="18" charset="0"/>
                        </a:rPr>
                        <a:t>49.62</a:t>
                      </a:r>
                      <a:endParaRPr lang="en-US"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lnSpc>
                          <a:spcPct val="115000"/>
                        </a:lnSpc>
                        <a:spcBef>
                          <a:spcPts val="0"/>
                        </a:spcBef>
                        <a:spcAft>
                          <a:spcPts val="0"/>
                        </a:spcAft>
                      </a:pPr>
                      <a:r>
                        <a:rPr lang="en-US" sz="1600" b="1" dirty="0">
                          <a:effectLst/>
                          <a:latin typeface="Times New Roman" panose="02020603050405020304" pitchFamily="18" charset="0"/>
                          <a:cs typeface="Times New Roman" panose="02020603050405020304" pitchFamily="18" charset="0"/>
                        </a:rPr>
                        <a:t>53.69</a:t>
                      </a:r>
                      <a:endPar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82952320"/>
                  </a:ext>
                </a:extLst>
              </a:tr>
            </a:tbl>
          </a:graphicData>
        </a:graphic>
      </p:graphicFrame>
    </p:spTree>
    <p:extLst>
      <p:ext uri="{BB962C8B-B14F-4D97-AF65-F5344CB8AC3E}">
        <p14:creationId xmlns:p14="http://schemas.microsoft.com/office/powerpoint/2010/main" val="790027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latin typeface="Times New Roman" panose="02020603050405020304" pitchFamily="18" charset="0"/>
                <a:cs typeface="Times New Roman" panose="02020603050405020304" pitchFamily="18" charset="0"/>
              </a:rPr>
              <a:t>Types of Machine Learning</a:t>
            </a:r>
            <a:endParaRPr lang="en-US" dirty="0">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7475" y="1690688"/>
            <a:ext cx="6877050" cy="4729400"/>
          </a:xfrm>
        </p:spPr>
      </p:pic>
    </p:spTree>
    <p:extLst>
      <p:ext uri="{BB962C8B-B14F-4D97-AF65-F5344CB8AC3E}">
        <p14:creationId xmlns:p14="http://schemas.microsoft.com/office/powerpoint/2010/main" val="25953265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754472"/>
            <a:ext cx="6130834" cy="459812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165" y="754471"/>
            <a:ext cx="6130835" cy="4598127"/>
          </a:xfrm>
          <a:prstGeom prst="rect">
            <a:avLst/>
          </a:prstGeom>
        </p:spPr>
      </p:pic>
    </p:spTree>
    <p:extLst>
      <p:ext uri="{BB962C8B-B14F-4D97-AF65-F5344CB8AC3E}">
        <p14:creationId xmlns:p14="http://schemas.microsoft.com/office/powerpoint/2010/main" val="24574100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6201"/>
            <a:ext cx="4877708" cy="28956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5080" y="76200"/>
            <a:ext cx="4453559" cy="2895600"/>
          </a:xfrm>
          <a:prstGeom prst="rect">
            <a:avLst/>
          </a:prstGeom>
        </p:spPr>
      </p:pic>
      <p:sp>
        <p:nvSpPr>
          <p:cNvPr id="4" name="TextBox 3"/>
          <p:cNvSpPr txBox="1"/>
          <p:nvPr/>
        </p:nvSpPr>
        <p:spPr>
          <a:xfrm>
            <a:off x="762000" y="3048402"/>
            <a:ext cx="298704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Ground Truth Bounding Box</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48600" y="3025083"/>
            <a:ext cx="405819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BAR Agent Refined on biased annotation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516107"/>
            <a:ext cx="4899482" cy="3185529"/>
          </a:xfrm>
          <a:prstGeom prst="rect">
            <a:avLst/>
          </a:prstGeom>
        </p:spPr>
      </p:pic>
      <p:sp>
        <p:nvSpPr>
          <p:cNvPr id="7" name="TextBox 6"/>
          <p:cNvSpPr txBox="1"/>
          <p:nvPr/>
        </p:nvSpPr>
        <p:spPr>
          <a:xfrm>
            <a:off x="8458200" y="4876800"/>
            <a:ext cx="3352800"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Skewed Bounding Box</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3913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4133707244"/>
              </p:ext>
            </p:extLst>
          </p:nvPr>
        </p:nvGraphicFramePr>
        <p:xfrm>
          <a:off x="228600" y="1676400"/>
          <a:ext cx="7620000" cy="3886201"/>
        </p:xfrm>
        <a:graphic>
          <a:graphicData uri="http://schemas.openxmlformats.org/drawingml/2006/table">
            <a:tbl>
              <a:tblPr firstRow="1" firstCol="1" bandRow="1">
                <a:tableStyleId>{5C22544A-7EE6-4342-B048-85BDC9FD1C3A}</a:tableStyleId>
              </a:tblPr>
              <a:tblGrid>
                <a:gridCol w="1364450">
                  <a:extLst>
                    <a:ext uri="{9D8B030D-6E8A-4147-A177-3AD203B41FA5}">
                      <a16:colId xmlns:a16="http://schemas.microsoft.com/office/drawing/2014/main" val="3022466425"/>
                    </a:ext>
                  </a:extLst>
                </a:gridCol>
                <a:gridCol w="1174282">
                  <a:extLst>
                    <a:ext uri="{9D8B030D-6E8A-4147-A177-3AD203B41FA5}">
                      <a16:colId xmlns:a16="http://schemas.microsoft.com/office/drawing/2014/main" val="194256956"/>
                    </a:ext>
                  </a:extLst>
                </a:gridCol>
                <a:gridCol w="1270317">
                  <a:extLst>
                    <a:ext uri="{9D8B030D-6E8A-4147-A177-3AD203B41FA5}">
                      <a16:colId xmlns:a16="http://schemas.microsoft.com/office/drawing/2014/main" val="3293389478"/>
                    </a:ext>
                  </a:extLst>
                </a:gridCol>
                <a:gridCol w="1270317">
                  <a:extLst>
                    <a:ext uri="{9D8B030D-6E8A-4147-A177-3AD203B41FA5}">
                      <a16:colId xmlns:a16="http://schemas.microsoft.com/office/drawing/2014/main" val="3869208328"/>
                    </a:ext>
                  </a:extLst>
                </a:gridCol>
                <a:gridCol w="1270317">
                  <a:extLst>
                    <a:ext uri="{9D8B030D-6E8A-4147-A177-3AD203B41FA5}">
                      <a16:colId xmlns:a16="http://schemas.microsoft.com/office/drawing/2014/main" val="966568609"/>
                    </a:ext>
                  </a:extLst>
                </a:gridCol>
                <a:gridCol w="1270317">
                  <a:extLst>
                    <a:ext uri="{9D8B030D-6E8A-4147-A177-3AD203B41FA5}">
                      <a16:colId xmlns:a16="http://schemas.microsoft.com/office/drawing/2014/main" val="2815129087"/>
                    </a:ext>
                  </a:extLst>
                </a:gridCol>
              </a:tblGrid>
              <a:tr h="1148465">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 </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50 </a:t>
                      </a:r>
                      <a:r>
                        <a:rPr lang="en-US" sz="2000" dirty="0" err="1">
                          <a:effectLst/>
                          <a:latin typeface="Times New Roman" panose="02020603050405020304" pitchFamily="18" charset="0"/>
                          <a:cs typeface="Times New Roman" panose="02020603050405020304" pitchFamily="18" charset="0"/>
                        </a:rPr>
                        <a:t>IoU</a:t>
                      </a:r>
                      <a:endParaRPr lang="en-US" sz="20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50 Epoch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70 IoU</a:t>
                      </a:r>
                    </a:p>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50 Epoch</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50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85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4225417"/>
                  </a:ext>
                </a:extLst>
              </a:tr>
              <a:tr h="756824">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Average IoU</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0.3224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0.3663</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0.3277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0.3396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0.3189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1807969"/>
                  </a:ext>
                </a:extLst>
              </a:tr>
              <a:tr h="990456">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IoU Increase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36</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909336"/>
                  </a:ext>
                </a:extLst>
              </a:tr>
              <a:tr h="990456">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IoU decrease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17</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20</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592489"/>
                  </a:ext>
                </a:extLst>
              </a:tr>
            </a:tbl>
          </a:graphicData>
        </a:graphic>
      </p:graphicFrame>
      <p:sp>
        <p:nvSpPr>
          <p:cNvPr id="4" name="TextBox 3"/>
          <p:cNvSpPr txBox="1"/>
          <p:nvPr/>
        </p:nvSpPr>
        <p:spPr>
          <a:xfrm>
            <a:off x="609600" y="304800"/>
            <a:ext cx="10439400"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Experiment 4: 125 Training Image, 25 Testing Images</a:t>
            </a:r>
          </a:p>
          <a:p>
            <a:r>
              <a:rPr lang="en-US" sz="3200" dirty="0" smtClean="0">
                <a:latin typeface="Times New Roman" panose="02020603050405020304" pitchFamily="18" charset="0"/>
                <a:cs typeface="Times New Roman" panose="02020603050405020304" pitchFamily="18" charset="0"/>
              </a:rPr>
              <a:t>“Person” Class</a:t>
            </a:r>
            <a:endParaRPr lang="en-US" sz="3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843409"/>
            <a:ext cx="3891285" cy="29184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449" y="3761873"/>
            <a:ext cx="3751585" cy="2813689"/>
          </a:xfrm>
          <a:prstGeom prst="rect">
            <a:avLst/>
          </a:prstGeom>
        </p:spPr>
      </p:pic>
    </p:spTree>
    <p:extLst>
      <p:ext uri="{BB962C8B-B14F-4D97-AF65-F5344CB8AC3E}">
        <p14:creationId xmlns:p14="http://schemas.microsoft.com/office/powerpoint/2010/main" val="38257769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10515600" cy="1325563"/>
          </a:xfrm>
        </p:spPr>
        <p:txBody>
          <a:bodyPr>
            <a:normAutofit/>
          </a:bodyPr>
          <a:lstStyle/>
          <a:p>
            <a:r>
              <a:rPr lang="en-US" sz="3600" dirty="0" smtClean="0">
                <a:latin typeface="Times New Roman" panose="02020603050405020304" pitchFamily="18" charset="0"/>
                <a:cs typeface="Times New Roman" panose="02020603050405020304" pitchFamily="18" charset="0"/>
              </a:rPr>
              <a:t>Future Work</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914400"/>
            <a:ext cx="10515600" cy="5262563"/>
          </a:xfrm>
        </p:spPr>
        <p:txBody>
          <a:bodyPr>
            <a:normAutofit fontScale="62500" lnSpcReduction="20000"/>
          </a:bodyPr>
          <a:lstStyle/>
          <a:p>
            <a:pPr lvl="0"/>
            <a:r>
              <a:rPr lang="en-US" sz="2900" dirty="0">
                <a:latin typeface="Times New Roman" panose="02020603050405020304" pitchFamily="18" charset="0"/>
                <a:cs typeface="Times New Roman" panose="02020603050405020304" pitchFamily="18" charset="0"/>
              </a:rPr>
              <a:t>The future work of mine which is the main focus of mine is actually suggesting bounding boxes of image based on state of the art approaches like YOLO and R-CNN. </a:t>
            </a:r>
          </a:p>
          <a:p>
            <a:pPr lvl="0"/>
            <a:r>
              <a:rPr lang="en-US" sz="2900" dirty="0">
                <a:latin typeface="Times New Roman" panose="02020603050405020304" pitchFamily="18" charset="0"/>
                <a:cs typeface="Times New Roman" panose="02020603050405020304" pitchFamily="18" charset="0"/>
              </a:rPr>
              <a:t>The main reason to explore the above two methods is their excellent approach to deal with overlapping object </a:t>
            </a:r>
          </a:p>
          <a:p>
            <a:pPr lvl="0"/>
            <a:r>
              <a:rPr lang="en-US" sz="2900" dirty="0">
                <a:latin typeface="Times New Roman" panose="02020603050405020304" pitchFamily="18" charset="0"/>
                <a:cs typeface="Times New Roman" panose="02020603050405020304" pitchFamily="18" charset="0"/>
              </a:rPr>
              <a:t>Since my main aim is to actually work on the approach to improve the bounding boxes for overlapping object the above state-of-art methods can help me explore various options regarding that.</a:t>
            </a:r>
          </a:p>
          <a:p>
            <a:pPr lvl="0"/>
            <a:r>
              <a:rPr lang="en-US" sz="2900" dirty="0">
                <a:latin typeface="Times New Roman" panose="02020603050405020304" pitchFamily="18" charset="0"/>
                <a:cs typeface="Times New Roman" panose="02020603050405020304" pitchFamily="18" charset="0"/>
              </a:rPr>
              <a:t>One possible approach that I am aiming to approach is modifying the present </a:t>
            </a:r>
            <a:r>
              <a:rPr lang="en-US" sz="2900" dirty="0" err="1">
                <a:latin typeface="Times New Roman" panose="02020603050405020304" pitchFamily="18" charset="0"/>
                <a:cs typeface="Times New Roman" panose="02020603050405020304" pitchFamily="18" charset="0"/>
              </a:rPr>
              <a:t>dqn</a:t>
            </a:r>
            <a:r>
              <a:rPr lang="en-US" sz="2900" dirty="0">
                <a:latin typeface="Times New Roman" panose="02020603050405020304" pitchFamily="18" charset="0"/>
                <a:cs typeface="Times New Roman" panose="02020603050405020304" pitchFamily="18" charset="0"/>
              </a:rPr>
              <a:t> with a custom </a:t>
            </a:r>
            <a:r>
              <a:rPr lang="en-US" sz="2900" dirty="0" err="1">
                <a:latin typeface="Times New Roman" panose="02020603050405020304" pitchFamily="18" charset="0"/>
                <a:cs typeface="Times New Roman" panose="02020603050405020304" pitchFamily="18" charset="0"/>
              </a:rPr>
              <a:t>dqn</a:t>
            </a:r>
            <a:r>
              <a:rPr lang="en-US" sz="2900" dirty="0">
                <a:latin typeface="Times New Roman" panose="02020603050405020304" pitchFamily="18" charset="0"/>
                <a:cs typeface="Times New Roman" panose="02020603050405020304" pitchFamily="18" charset="0"/>
              </a:rPr>
              <a:t> of mine based on most possibly one of the </a:t>
            </a:r>
            <a:r>
              <a:rPr lang="en-US" sz="2900" dirty="0" err="1">
                <a:latin typeface="Times New Roman" panose="02020603050405020304" pitchFamily="18" charset="0"/>
                <a:cs typeface="Times New Roman" panose="02020603050405020304" pitchFamily="18" charset="0"/>
              </a:rPr>
              <a:t>ResNet</a:t>
            </a:r>
            <a:r>
              <a:rPr lang="en-US" sz="2900" dirty="0">
                <a:latin typeface="Times New Roman" panose="02020603050405020304" pitchFamily="18" charset="0"/>
                <a:cs typeface="Times New Roman" panose="02020603050405020304" pitchFamily="18" charset="0"/>
              </a:rPr>
              <a:t> </a:t>
            </a:r>
            <a:r>
              <a:rPr lang="en-US" sz="2900" dirty="0" err="1">
                <a:latin typeface="Times New Roman" panose="02020603050405020304" pitchFamily="18" charset="0"/>
                <a:cs typeface="Times New Roman" panose="02020603050405020304" pitchFamily="18" charset="0"/>
              </a:rPr>
              <a:t>architechtures</a:t>
            </a:r>
            <a:endParaRPr lang="en-US" sz="2900" dirty="0">
              <a:latin typeface="Times New Roman" panose="02020603050405020304" pitchFamily="18" charset="0"/>
              <a:cs typeface="Times New Roman" panose="02020603050405020304" pitchFamily="18" charset="0"/>
            </a:endParaRPr>
          </a:p>
          <a:p>
            <a:pPr lvl="0"/>
            <a:r>
              <a:rPr lang="en-US" sz="2900" dirty="0">
                <a:latin typeface="Times New Roman" panose="02020603050405020304" pitchFamily="18" charset="0"/>
                <a:cs typeface="Times New Roman" panose="02020603050405020304" pitchFamily="18" charset="0"/>
              </a:rPr>
              <a:t>Every experiment done till now used a lot of manual </a:t>
            </a:r>
            <a:r>
              <a:rPr lang="en-US" sz="2900" dirty="0" err="1">
                <a:latin typeface="Times New Roman" panose="02020603050405020304" pitchFamily="18" charset="0"/>
                <a:cs typeface="Times New Roman" panose="02020603050405020304" pitchFamily="18" charset="0"/>
              </a:rPr>
              <a:t>labour</a:t>
            </a:r>
            <a:r>
              <a:rPr lang="en-US" sz="2900" dirty="0">
                <a:latin typeface="Times New Roman" panose="02020603050405020304" pitchFamily="18" charset="0"/>
                <a:cs typeface="Times New Roman" panose="02020603050405020304" pitchFamily="18" charset="0"/>
              </a:rPr>
              <a:t> on my individual part. For example calculation of </a:t>
            </a:r>
            <a:r>
              <a:rPr lang="en-US" sz="2900" dirty="0" smtClean="0">
                <a:latin typeface="Times New Roman" panose="02020603050405020304" pitchFamily="18" charset="0"/>
                <a:cs typeface="Times New Roman" panose="02020603050405020304" pitchFamily="18" charset="0"/>
              </a:rPr>
              <a:t>AP </a:t>
            </a:r>
            <a:r>
              <a:rPr lang="en-US" sz="2900" dirty="0">
                <a:latin typeface="Times New Roman" panose="02020603050405020304" pitchFamily="18" charset="0"/>
                <a:cs typeface="Times New Roman" panose="02020603050405020304" pitchFamily="18" charset="0"/>
              </a:rPr>
              <a:t>was the most cumbersome including manual </a:t>
            </a:r>
            <a:r>
              <a:rPr lang="en-US" sz="2900" dirty="0" err="1">
                <a:latin typeface="Times New Roman" panose="02020603050405020304" pitchFamily="18" charset="0"/>
                <a:cs typeface="Times New Roman" panose="02020603050405020304" pitchFamily="18" charset="0"/>
              </a:rPr>
              <a:t>updation</a:t>
            </a:r>
            <a:r>
              <a:rPr lang="en-US" sz="2900" dirty="0">
                <a:latin typeface="Times New Roman" panose="02020603050405020304" pitchFamily="18" charset="0"/>
                <a:cs typeface="Times New Roman" panose="02020603050405020304" pitchFamily="18" charset="0"/>
              </a:rPr>
              <a:t> of coordinates suggested by the DQN agent.</a:t>
            </a:r>
          </a:p>
          <a:p>
            <a:pPr lvl="0"/>
            <a:r>
              <a:rPr lang="en-US" sz="2900" dirty="0">
                <a:latin typeface="Times New Roman" panose="02020603050405020304" pitchFamily="18" charset="0"/>
                <a:cs typeface="Times New Roman" panose="02020603050405020304" pitchFamily="18" charset="0"/>
              </a:rPr>
              <a:t>DQN agent suggests just the class and corresponding coordinates of the probable coordinates to be updated. My future work also aims at automating this process so that whatever new annotation suggestions are given by the agent, it will overwrite the existing coordinates thus reducing manual </a:t>
            </a:r>
            <a:r>
              <a:rPr lang="en-US" sz="2900" dirty="0" err="1">
                <a:latin typeface="Times New Roman" panose="02020603050405020304" pitchFamily="18" charset="0"/>
                <a:cs typeface="Times New Roman" panose="02020603050405020304" pitchFamily="18" charset="0"/>
              </a:rPr>
              <a:t>labour</a:t>
            </a:r>
            <a:r>
              <a:rPr lang="en-US" sz="2900" dirty="0">
                <a:latin typeface="Times New Roman" panose="02020603050405020304" pitchFamily="18" charset="0"/>
                <a:cs typeface="Times New Roman" panose="02020603050405020304" pitchFamily="18" charset="0"/>
              </a:rPr>
              <a:t>.</a:t>
            </a:r>
          </a:p>
          <a:p>
            <a:pPr lvl="0"/>
            <a:r>
              <a:rPr lang="en-US" sz="2900" dirty="0">
                <a:latin typeface="Times New Roman" panose="02020603050405020304" pitchFamily="18" charset="0"/>
                <a:cs typeface="Times New Roman" panose="02020603050405020304" pitchFamily="18" charset="0"/>
              </a:rPr>
              <a:t>This report contains dataset of PASCAL. My other future work is exploring other standard datasets like COCO which is the </a:t>
            </a:r>
            <a:r>
              <a:rPr lang="en-US" sz="2900" dirty="0" smtClean="0">
                <a:latin typeface="Times New Roman" panose="02020603050405020304" pitchFamily="18" charset="0"/>
                <a:cs typeface="Times New Roman" panose="02020603050405020304" pitchFamily="18" charset="0"/>
              </a:rPr>
              <a:t>baseline </a:t>
            </a:r>
            <a:r>
              <a:rPr lang="en-US" sz="2900" dirty="0">
                <a:latin typeface="Times New Roman" panose="02020603050405020304" pitchFamily="18" charset="0"/>
                <a:cs typeface="Times New Roman" panose="02020603050405020304" pitchFamily="18" charset="0"/>
              </a:rPr>
              <a:t>dataset used and also dataset images of warehouses because of the reason being that one of the area of potential application can be found in the field of logistics because it happens more often than not that we may find a huge number of images overlapped with each other at warehouses and store items.</a:t>
            </a:r>
          </a:p>
          <a:p>
            <a:pPr lvl="0"/>
            <a:r>
              <a:rPr lang="en-US" sz="2900" dirty="0">
                <a:latin typeface="Times New Roman" panose="02020603050405020304" pitchFamily="18" charset="0"/>
                <a:cs typeface="Times New Roman" panose="02020603050405020304" pitchFamily="18" charset="0"/>
              </a:rPr>
              <a:t>So from the above list is quite comprehensive and can be boiled down to 3 things, first being alternate detection algorithms for both images and </a:t>
            </a:r>
            <a:r>
              <a:rPr lang="en-US" sz="2900" dirty="0" err="1">
                <a:latin typeface="Times New Roman" panose="02020603050405020304" pitchFamily="18" charset="0"/>
                <a:cs typeface="Times New Roman" panose="02020603050405020304" pitchFamily="18" charset="0"/>
              </a:rPr>
              <a:t>dqn</a:t>
            </a:r>
            <a:r>
              <a:rPr lang="en-US" sz="2900" dirty="0">
                <a:latin typeface="Times New Roman" panose="02020603050405020304" pitchFamily="18" charset="0"/>
                <a:cs typeface="Times New Roman" panose="02020603050405020304" pitchFamily="18" charset="0"/>
              </a:rPr>
              <a:t>, changing the dataset, automating much of the manual </a:t>
            </a:r>
            <a:r>
              <a:rPr lang="en-US" sz="2900" dirty="0" err="1">
                <a:latin typeface="Times New Roman" panose="02020603050405020304" pitchFamily="18" charset="0"/>
                <a:cs typeface="Times New Roman" panose="02020603050405020304" pitchFamily="18" charset="0"/>
              </a:rPr>
              <a:t>labour</a:t>
            </a:r>
            <a:r>
              <a:rPr lang="en-US" sz="2900" dirty="0">
                <a:latin typeface="Times New Roman" panose="02020603050405020304" pitchFamily="18" charset="0"/>
                <a:cs typeface="Times New Roman" panose="02020603050405020304" pitchFamily="18" charset="0"/>
              </a:rPr>
              <a:t> especially regarding metric calculation</a:t>
            </a:r>
          </a:p>
          <a:p>
            <a:endParaRPr lang="en-US" dirty="0"/>
          </a:p>
        </p:txBody>
      </p:sp>
    </p:spTree>
    <p:extLst>
      <p:ext uri="{BB962C8B-B14F-4D97-AF65-F5344CB8AC3E}">
        <p14:creationId xmlns:p14="http://schemas.microsoft.com/office/powerpoint/2010/main" val="1222818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Times New Roman" panose="02020603050405020304" pitchFamily="18" charset="0"/>
                <a:cs typeface="Times New Roman" panose="02020603050405020304" pitchFamily="18" charset="0"/>
              </a:rPr>
              <a:t>References</a:t>
            </a: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Le, N., </a:t>
            </a:r>
            <a:r>
              <a:rPr lang="en-US" sz="2000" dirty="0" err="1">
                <a:latin typeface="Times New Roman" panose="02020603050405020304" pitchFamily="18" charset="0"/>
                <a:cs typeface="Times New Roman" panose="02020603050405020304" pitchFamily="18" charset="0"/>
              </a:rPr>
              <a:t>Rathour</a:t>
            </a:r>
            <a:r>
              <a:rPr lang="en-US" sz="2000" dirty="0">
                <a:latin typeface="Times New Roman" panose="02020603050405020304" pitchFamily="18" charset="0"/>
                <a:cs typeface="Times New Roman" panose="02020603050405020304" pitchFamily="18" charset="0"/>
              </a:rPr>
              <a:t>, V.S., Yamazaki, K. </a:t>
            </a:r>
            <a:r>
              <a:rPr lang="en-US" sz="2000" i="1" dirty="0">
                <a:latin typeface="Times New Roman" panose="02020603050405020304" pitchFamily="18" charset="0"/>
                <a:cs typeface="Times New Roman" panose="02020603050405020304" pitchFamily="18" charset="0"/>
              </a:rPr>
              <a:t>et al.</a:t>
            </a:r>
            <a:r>
              <a:rPr lang="en-US" sz="2000" dirty="0">
                <a:latin typeface="Times New Roman" panose="02020603050405020304" pitchFamily="18" charset="0"/>
                <a:cs typeface="Times New Roman" panose="02020603050405020304" pitchFamily="18" charset="0"/>
              </a:rPr>
              <a:t> Deep reinforcement learning in computer vision: a comprehensive survey. </a:t>
            </a:r>
            <a:r>
              <a:rPr lang="en-US" sz="2000" i="1" dirty="0" err="1">
                <a:latin typeface="Times New Roman" panose="02020603050405020304" pitchFamily="18" charset="0"/>
                <a:cs typeface="Times New Roman" panose="02020603050405020304" pitchFamily="18" charset="0"/>
              </a:rPr>
              <a:t>Artif</a:t>
            </a:r>
            <a:r>
              <a:rPr lang="en-US" sz="2000" i="1" dirty="0">
                <a:latin typeface="Times New Roman" panose="02020603050405020304" pitchFamily="18" charset="0"/>
                <a:cs typeface="Times New Roman" panose="02020603050405020304" pitchFamily="18" charset="0"/>
              </a:rPr>
              <a:t> </a:t>
            </a:r>
            <a:r>
              <a:rPr lang="en-US" sz="2000" i="1" dirty="0" err="1">
                <a:latin typeface="Times New Roman" panose="02020603050405020304" pitchFamily="18" charset="0"/>
                <a:cs typeface="Times New Roman" panose="02020603050405020304" pitchFamily="18" charset="0"/>
              </a:rPr>
              <a:t>Intell</a:t>
            </a:r>
            <a:r>
              <a:rPr lang="en-US" sz="2000" i="1" dirty="0">
                <a:latin typeface="Times New Roman" panose="02020603050405020304" pitchFamily="18" charset="0"/>
                <a:cs typeface="Times New Roman" panose="02020603050405020304" pitchFamily="18" charset="0"/>
              </a:rPr>
              <a:t> Rev</a:t>
            </a:r>
            <a:r>
              <a:rPr lang="en-US" sz="2000" dirty="0">
                <a:latin typeface="Times New Roman" panose="02020603050405020304" pitchFamily="18" charset="0"/>
                <a:cs typeface="Times New Roman" panose="02020603050405020304" pitchFamily="18" charset="0"/>
              </a:rPr>
              <a:t> (2021). </a:t>
            </a:r>
            <a:r>
              <a:rPr lang="en-US" sz="2000" dirty="0">
                <a:latin typeface="Times New Roman" panose="02020603050405020304" pitchFamily="18" charset="0"/>
                <a:cs typeface="Times New Roman" panose="02020603050405020304" pitchFamily="18" charset="0"/>
                <a:hlinkClick r:id="rId2"/>
              </a:rPr>
              <a:t>https://</a:t>
            </a:r>
            <a:r>
              <a:rPr lang="en-US" sz="2000" dirty="0" smtClean="0">
                <a:latin typeface="Times New Roman" panose="02020603050405020304" pitchFamily="18" charset="0"/>
                <a:cs typeface="Times New Roman" panose="02020603050405020304" pitchFamily="18" charset="0"/>
                <a:hlinkClick r:id="rId2"/>
              </a:rPr>
              <a:t>doi.org/10.1007/s10462-021-10061-9</a:t>
            </a:r>
            <a:endParaRPr lang="en-US" sz="2000" dirty="0" smtClean="0">
              <a:latin typeface="Times New Roman" panose="02020603050405020304" pitchFamily="18" charset="0"/>
              <a:cs typeface="Times New Roman" panose="02020603050405020304" pitchFamily="18" charset="0"/>
            </a:endParaRPr>
          </a:p>
          <a:p>
            <a:pPr marL="514350" indent="-514350" algn="just">
              <a:buFont typeface="+mj-lt"/>
              <a:buAutoNum type="arabicPeriod"/>
            </a:pPr>
            <a:r>
              <a:rPr lang="en-US" sz="2000" dirty="0">
                <a:latin typeface="Times New Roman" panose="02020603050405020304" pitchFamily="18" charset="0"/>
                <a:cs typeface="Times New Roman" panose="02020603050405020304" pitchFamily="18" charset="0"/>
              </a:rPr>
              <a:t>Sutton, R.S. and </a:t>
            </a:r>
            <a:r>
              <a:rPr lang="en-US" sz="2000" dirty="0" err="1">
                <a:latin typeface="Times New Roman" panose="02020603050405020304" pitchFamily="18" charset="0"/>
                <a:cs typeface="Times New Roman" panose="02020603050405020304" pitchFamily="18" charset="0"/>
              </a:rPr>
              <a:t>Barto</a:t>
            </a:r>
            <a:r>
              <a:rPr lang="en-US" sz="2000" dirty="0">
                <a:latin typeface="Times New Roman" panose="02020603050405020304" pitchFamily="18" charset="0"/>
                <a:cs typeface="Times New Roman" panose="02020603050405020304" pitchFamily="18" charset="0"/>
              </a:rPr>
              <a:t>, A.G., 2018. </a:t>
            </a:r>
            <a:r>
              <a:rPr lang="en-US" sz="2000" i="1" dirty="0">
                <a:latin typeface="Times New Roman" panose="02020603050405020304" pitchFamily="18" charset="0"/>
                <a:cs typeface="Times New Roman" panose="02020603050405020304" pitchFamily="18" charset="0"/>
              </a:rPr>
              <a:t>Reinforcement learning: An introduction</a:t>
            </a:r>
            <a:r>
              <a:rPr lang="en-US" sz="2000" dirty="0">
                <a:latin typeface="Times New Roman" panose="02020603050405020304" pitchFamily="18" charset="0"/>
                <a:cs typeface="Times New Roman" panose="02020603050405020304" pitchFamily="18" charset="0"/>
              </a:rPr>
              <a:t>. MIT press</a:t>
            </a:r>
            <a:r>
              <a:rPr lang="en-US" sz="2000" dirty="0" smtClean="0">
                <a:latin typeface="Times New Roman" panose="02020603050405020304" pitchFamily="18" charset="0"/>
                <a:cs typeface="Times New Roman" panose="02020603050405020304" pitchFamily="18" charset="0"/>
              </a:rPr>
              <a:t>.</a:t>
            </a:r>
          </a:p>
          <a:p>
            <a:pPr marL="514350" indent="-514350" algn="just">
              <a:buFont typeface="+mj-lt"/>
              <a:buAutoNum type="arabicPeriod"/>
            </a:pPr>
            <a:r>
              <a:rPr lang="en-US" sz="2000" dirty="0" err="1">
                <a:latin typeface="Times New Roman" panose="02020603050405020304" pitchFamily="18" charset="0"/>
                <a:cs typeface="Times New Roman" panose="02020603050405020304" pitchFamily="18" charset="0"/>
              </a:rPr>
              <a:t>Ayle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Morgane</a:t>
            </a:r>
            <a:r>
              <a:rPr lang="en-US" sz="2000" dirty="0">
                <a:latin typeface="Times New Roman" panose="02020603050405020304" pitchFamily="18" charset="0"/>
                <a:cs typeface="Times New Roman" panose="02020603050405020304" pitchFamily="18" charset="0"/>
              </a:rPr>
              <a:t> et al. “BAR - A Reinforcement Learning Agent for Bounding-Box Automated Refinement.” </a:t>
            </a:r>
            <a:r>
              <a:rPr lang="en-US" sz="2000" i="1" dirty="0">
                <a:latin typeface="Times New Roman" panose="02020603050405020304" pitchFamily="18" charset="0"/>
                <a:cs typeface="Times New Roman" panose="02020603050405020304" pitchFamily="18" charset="0"/>
              </a:rPr>
              <a:t>AAAI</a:t>
            </a:r>
            <a:r>
              <a:rPr lang="en-US" sz="2000" dirty="0">
                <a:latin typeface="Times New Roman" panose="02020603050405020304" pitchFamily="18" charset="0"/>
                <a:cs typeface="Times New Roman" panose="02020603050405020304" pitchFamily="18" charset="0"/>
              </a:rPr>
              <a:t> (2020</a:t>
            </a:r>
            <a:r>
              <a:rPr lang="en-US" sz="2000" dirty="0" smtClean="0">
                <a:latin typeface="Times New Roman" panose="02020603050405020304" pitchFamily="18" charset="0"/>
                <a:cs typeface="Times New Roman" panose="02020603050405020304" pitchFamily="18" charset="0"/>
              </a:rPr>
              <a:t>).</a:t>
            </a:r>
          </a:p>
          <a:p>
            <a:pPr marL="514350" indent="-514350" algn="just">
              <a:buFont typeface="+mj-lt"/>
              <a:buAutoNum type="arabicPeriod"/>
            </a:pPr>
            <a:r>
              <a:rPr lang="en-US" sz="2000" dirty="0" err="1">
                <a:latin typeface="Times New Roman" panose="02020603050405020304" pitchFamily="18" charset="0"/>
                <a:cs typeface="Times New Roman" panose="02020603050405020304" pitchFamily="18" charset="0"/>
              </a:rPr>
              <a:t>Mnih</a:t>
            </a:r>
            <a:r>
              <a:rPr lang="en-US" sz="2000" dirty="0">
                <a:latin typeface="Times New Roman" panose="02020603050405020304" pitchFamily="18" charset="0"/>
                <a:cs typeface="Times New Roman" panose="02020603050405020304" pitchFamily="18" charset="0"/>
              </a:rPr>
              <a:t>, V., </a:t>
            </a:r>
            <a:r>
              <a:rPr lang="en-US" sz="2000" dirty="0" err="1">
                <a:latin typeface="Times New Roman" panose="02020603050405020304" pitchFamily="18" charset="0"/>
                <a:cs typeface="Times New Roman" panose="02020603050405020304" pitchFamily="18" charset="0"/>
              </a:rPr>
              <a:t>Kavukcuoglu</a:t>
            </a:r>
            <a:r>
              <a:rPr lang="en-US" sz="2000" dirty="0">
                <a:latin typeface="Times New Roman" panose="02020603050405020304" pitchFamily="18" charset="0"/>
                <a:cs typeface="Times New Roman" panose="02020603050405020304" pitchFamily="18" charset="0"/>
              </a:rPr>
              <a:t>, K., Silver, D., </a:t>
            </a:r>
            <a:r>
              <a:rPr lang="en-US" sz="2000" dirty="0" err="1">
                <a:latin typeface="Times New Roman" panose="02020603050405020304" pitchFamily="18" charset="0"/>
                <a:cs typeface="Times New Roman" panose="02020603050405020304" pitchFamily="18" charset="0"/>
              </a:rPr>
              <a:t>Rusu</a:t>
            </a:r>
            <a:r>
              <a:rPr lang="en-US" sz="2000" dirty="0">
                <a:latin typeface="Times New Roman" panose="02020603050405020304" pitchFamily="18" charset="0"/>
                <a:cs typeface="Times New Roman" panose="02020603050405020304" pitchFamily="18" charset="0"/>
              </a:rPr>
              <a:t>, A.A., </a:t>
            </a:r>
            <a:r>
              <a:rPr lang="en-US" sz="2000" dirty="0" err="1">
                <a:latin typeface="Times New Roman" panose="02020603050405020304" pitchFamily="18" charset="0"/>
                <a:cs typeface="Times New Roman" panose="02020603050405020304" pitchFamily="18" charset="0"/>
              </a:rPr>
              <a:t>Veness</a:t>
            </a:r>
            <a:r>
              <a:rPr lang="en-US" sz="2000" dirty="0">
                <a:latin typeface="Times New Roman" panose="02020603050405020304" pitchFamily="18" charset="0"/>
                <a:cs typeface="Times New Roman" panose="02020603050405020304" pitchFamily="18" charset="0"/>
              </a:rPr>
              <a:t>, J., </a:t>
            </a:r>
            <a:r>
              <a:rPr lang="en-US" sz="2000" dirty="0" err="1">
                <a:latin typeface="Times New Roman" panose="02020603050405020304" pitchFamily="18" charset="0"/>
                <a:cs typeface="Times New Roman" panose="02020603050405020304" pitchFamily="18" charset="0"/>
              </a:rPr>
              <a:t>Bellemare</a:t>
            </a:r>
            <a:r>
              <a:rPr lang="en-US" sz="2000" dirty="0">
                <a:latin typeface="Times New Roman" panose="02020603050405020304" pitchFamily="18" charset="0"/>
                <a:cs typeface="Times New Roman" panose="02020603050405020304" pitchFamily="18" charset="0"/>
              </a:rPr>
              <a:t>, M.G., Graves, A., </a:t>
            </a:r>
            <a:r>
              <a:rPr lang="en-US" sz="2000" dirty="0" err="1">
                <a:latin typeface="Times New Roman" panose="02020603050405020304" pitchFamily="18" charset="0"/>
                <a:cs typeface="Times New Roman" panose="02020603050405020304" pitchFamily="18" charset="0"/>
              </a:rPr>
              <a:t>Riedmiller</a:t>
            </a:r>
            <a:r>
              <a:rPr lang="en-US" sz="2000" dirty="0">
                <a:latin typeface="Times New Roman" panose="02020603050405020304" pitchFamily="18" charset="0"/>
                <a:cs typeface="Times New Roman" panose="02020603050405020304" pitchFamily="18" charset="0"/>
              </a:rPr>
              <a:t>, M., </a:t>
            </a:r>
            <a:r>
              <a:rPr lang="en-US" sz="2000" dirty="0" err="1">
                <a:latin typeface="Times New Roman" panose="02020603050405020304" pitchFamily="18" charset="0"/>
                <a:cs typeface="Times New Roman" panose="02020603050405020304" pitchFamily="18" charset="0"/>
              </a:rPr>
              <a:t>Fidjeland</a:t>
            </a:r>
            <a:r>
              <a:rPr lang="en-US" sz="2000" dirty="0">
                <a:latin typeface="Times New Roman" panose="02020603050405020304" pitchFamily="18" charset="0"/>
                <a:cs typeface="Times New Roman" panose="02020603050405020304" pitchFamily="18" charset="0"/>
              </a:rPr>
              <a:t>, A.K., </a:t>
            </a:r>
            <a:r>
              <a:rPr lang="en-US" sz="2000" dirty="0" err="1">
                <a:latin typeface="Times New Roman" panose="02020603050405020304" pitchFamily="18" charset="0"/>
                <a:cs typeface="Times New Roman" panose="02020603050405020304" pitchFamily="18" charset="0"/>
              </a:rPr>
              <a:t>Ostrovski</a:t>
            </a:r>
            <a:r>
              <a:rPr lang="en-US" sz="2000" dirty="0">
                <a:latin typeface="Times New Roman" panose="02020603050405020304" pitchFamily="18" charset="0"/>
                <a:cs typeface="Times New Roman" panose="02020603050405020304" pitchFamily="18" charset="0"/>
              </a:rPr>
              <a:t>, G. and Petersen, S., 2015. Human-level control through deep reinforcement learning. </a:t>
            </a:r>
            <a:r>
              <a:rPr lang="en-US" sz="2000" i="1" dirty="0">
                <a:latin typeface="Times New Roman" panose="02020603050405020304" pitchFamily="18" charset="0"/>
                <a:cs typeface="Times New Roman" panose="02020603050405020304" pitchFamily="18" charset="0"/>
              </a:rPr>
              <a:t>nature</a:t>
            </a:r>
            <a:r>
              <a:rPr lang="en-US" sz="2000" dirty="0">
                <a:latin typeface="Times New Roman" panose="02020603050405020304" pitchFamily="18" charset="0"/>
                <a:cs typeface="Times New Roman" panose="02020603050405020304" pitchFamily="18" charset="0"/>
              </a:rPr>
              <a:t>, </a:t>
            </a:r>
            <a:r>
              <a:rPr lang="en-US" sz="2000" i="1" dirty="0">
                <a:latin typeface="Times New Roman" panose="02020603050405020304" pitchFamily="18" charset="0"/>
                <a:cs typeface="Times New Roman" panose="02020603050405020304" pitchFamily="18" charset="0"/>
              </a:rPr>
              <a:t>518</a:t>
            </a:r>
            <a:r>
              <a:rPr lang="en-US" sz="2000" dirty="0">
                <a:latin typeface="Times New Roman" panose="02020603050405020304" pitchFamily="18" charset="0"/>
                <a:cs typeface="Times New Roman" panose="02020603050405020304" pitchFamily="18" charset="0"/>
              </a:rPr>
              <a:t>(7540), pp.529-533</a:t>
            </a:r>
            <a:endParaRPr lang="en-US" sz="2000" dirty="0" smtClean="0">
              <a:latin typeface="Times New Roman" panose="02020603050405020304" pitchFamily="18" charset="0"/>
              <a:cs typeface="Times New Roman" panose="02020603050405020304" pitchFamily="18" charset="0"/>
            </a:endParaRPr>
          </a:p>
          <a:p>
            <a:pPr marL="514350" indent="-514350" algn="just">
              <a:buFont typeface="+mj-lt"/>
              <a:buAutoNum type="arabicPeriod"/>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258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Supervised Machine 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r>
              <a:rPr lang="en-US" dirty="0">
                <a:latin typeface="Times New Roman" panose="02020603050405020304" pitchFamily="18" charset="0"/>
                <a:cs typeface="Times New Roman" panose="02020603050405020304" pitchFamily="18" charset="0"/>
              </a:rPr>
              <a:t>Supervised learning is one of the most basic types of machine learning. In this type, the machine learning algorithm is trained on labeled data. Even though the data needs to be labeled accurately for this method to work, supervised learning is extremely powerful when used in the right circumstances.</a:t>
            </a:r>
          </a:p>
          <a:p>
            <a:r>
              <a:rPr lang="en-US" dirty="0">
                <a:latin typeface="Times New Roman" panose="02020603050405020304" pitchFamily="18" charset="0"/>
                <a:cs typeface="Times New Roman" panose="02020603050405020304" pitchFamily="18" charset="0"/>
              </a:rPr>
              <a:t>In supervised learning, the ML algorithm is given a small training dataset to work with. This training dataset is a smaller part of the bigger dataset and serves to give the algorithm a basic idea of the problem, solution, and data points to be dealt with. The training dataset is also very similar to the final dataset in its characteristics and provides the algorithm with the labeled parameters required for the problem.</a:t>
            </a:r>
          </a:p>
          <a:p>
            <a:r>
              <a:rPr lang="en-US" dirty="0">
                <a:latin typeface="Times New Roman" panose="02020603050405020304" pitchFamily="18" charset="0"/>
                <a:cs typeface="Times New Roman" panose="02020603050405020304" pitchFamily="18" charset="0"/>
              </a:rPr>
              <a:t>The algorithm then finds relationships between the parameters given, essentially establishing a cause and effect relationship between the variables in the dataset. At the end of the training, the algorithm has an idea of how the data works and the relationship between the input and the output.</a:t>
            </a:r>
          </a:p>
          <a:p>
            <a:r>
              <a:rPr lang="en-US" dirty="0">
                <a:latin typeface="Times New Roman" panose="02020603050405020304" pitchFamily="18" charset="0"/>
                <a:cs typeface="Times New Roman" panose="02020603050405020304" pitchFamily="18" charset="0"/>
              </a:rPr>
              <a:t>This solution is then deployed for use with the final dataset, which it learns from in the same way as the training dataset. This means that supervised machine learning algorithms will continue to improve even after being deployed, discovering new patterns and relationships as it trains itself on new data.</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48382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Unsupervised Machine 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sz="2400" dirty="0">
                <a:latin typeface="Times New Roman" panose="02020603050405020304" pitchFamily="18" charset="0"/>
                <a:cs typeface="Times New Roman" panose="02020603050405020304" pitchFamily="18" charset="0"/>
              </a:rPr>
              <a:t>Unsupervised machine learning holds the advantage of being able to work with unlabeled data. This means that human labor is not required to make the dataset machine-readable, allowing much larger datasets to be worked on by the program.</a:t>
            </a:r>
          </a:p>
          <a:p>
            <a:r>
              <a:rPr lang="en-US" sz="2400" dirty="0">
                <a:latin typeface="Times New Roman" panose="02020603050405020304" pitchFamily="18" charset="0"/>
                <a:cs typeface="Times New Roman" panose="02020603050405020304" pitchFamily="18" charset="0"/>
              </a:rPr>
              <a:t>In supervised learning, the labels allow the algorithm to find the exact nature of the relationship between any two data points. </a:t>
            </a:r>
            <a:endParaRPr lang="en-US" sz="2400" dirty="0" smtClean="0">
              <a:latin typeface="Times New Roman" panose="02020603050405020304" pitchFamily="18" charset="0"/>
              <a:cs typeface="Times New Roman" panose="02020603050405020304" pitchFamily="18" charset="0"/>
            </a:endParaRPr>
          </a:p>
          <a:p>
            <a:r>
              <a:rPr lang="en-US" sz="2400" dirty="0" smtClean="0">
                <a:latin typeface="Times New Roman" panose="02020603050405020304" pitchFamily="18" charset="0"/>
                <a:cs typeface="Times New Roman" panose="02020603050405020304" pitchFamily="18" charset="0"/>
              </a:rPr>
              <a:t>However</a:t>
            </a:r>
            <a:r>
              <a:rPr lang="en-US" sz="2400" dirty="0">
                <a:latin typeface="Times New Roman" panose="02020603050405020304" pitchFamily="18" charset="0"/>
                <a:cs typeface="Times New Roman" panose="02020603050405020304" pitchFamily="18" charset="0"/>
              </a:rPr>
              <a:t>, unsupervised learning does not have labels to work off of, resulting in the creation of hidden structures. Relationships between data points are perceived by the algorithm in an abstract manner, with no input required from human beings.</a:t>
            </a:r>
          </a:p>
          <a:p>
            <a:r>
              <a:rPr lang="en-US" sz="2400" dirty="0">
                <a:latin typeface="Times New Roman" panose="02020603050405020304" pitchFamily="18" charset="0"/>
                <a:cs typeface="Times New Roman" panose="02020603050405020304" pitchFamily="18" charset="0"/>
              </a:rPr>
              <a:t>The creation of these hidden structures is what makes unsupervised learning algorithms versatile. Instead of a defined and set problem statement, unsupervised learning algorithms can adapt to the data by dynamically changing hidden structures. </a:t>
            </a:r>
            <a:endParaRPr lang="en-US" sz="2400"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14861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Reinforcement Learning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Reinforcement learning</a:t>
            </a:r>
            <a:r>
              <a:rPr lang="en-US" dirty="0">
                <a:latin typeface="Times New Roman" panose="02020603050405020304" pitchFamily="18" charset="0"/>
                <a:cs typeface="Times New Roman" panose="02020603050405020304" pitchFamily="18" charset="0"/>
              </a:rPr>
              <a:t> directly takes inspiration from how human beings learn from data in their lives. It features an algorithm that improves upon itself and learns from new situations using a trial-and-error method. Favorable outputs are encouraged or ‘reinforced’, and non-favorable outputs are discouraged or ‘punished’.</a:t>
            </a:r>
          </a:p>
          <a:p>
            <a:r>
              <a:rPr lang="en-US" dirty="0">
                <a:latin typeface="Times New Roman" panose="02020603050405020304" pitchFamily="18" charset="0"/>
                <a:cs typeface="Times New Roman" panose="02020603050405020304" pitchFamily="18" charset="0"/>
              </a:rPr>
              <a:t>Based on the psychological concept of conditioning, reinforcement learning works by putting the algorithm in a work environment with an interpreter and a reward system. In every iteration of the algorithm, the output result is given to the interpreter, which decides whether the outcome is favorable or not.</a:t>
            </a:r>
          </a:p>
          <a:p>
            <a:r>
              <a:rPr lang="en-US" dirty="0">
                <a:latin typeface="Times New Roman" panose="02020603050405020304" pitchFamily="18" charset="0"/>
                <a:cs typeface="Times New Roman" panose="02020603050405020304" pitchFamily="18" charset="0"/>
              </a:rPr>
              <a:t>In case of the program finding the correct solution, the interpreter reinforces the solution by providing a reward to the algorithm. If the outcome is not favorable, the algorithm is forced to reiterate until it finds a better result. In most cases, the reward system is directly tied to the effectiveness of the result.</a:t>
            </a:r>
          </a:p>
          <a:p>
            <a:r>
              <a:rPr lang="en-US" dirty="0">
                <a:latin typeface="Times New Roman" panose="02020603050405020304" pitchFamily="18" charset="0"/>
                <a:cs typeface="Times New Roman" panose="02020603050405020304" pitchFamily="18" charset="0"/>
              </a:rPr>
              <a:t>In typical reinforcement learning use-cases, such as finding the shortest route between two points on a map, the solution is not an absolute value. Instead, it takes on a score of effectiveness, expressed in a percentage value. The higher this percentage value is, the more reward is given to the algorithm. Thus, the program is trained to give the best possible solution for the best possible reward.</a:t>
            </a:r>
          </a:p>
          <a:p>
            <a:endParaRPr lang="en-US" dirty="0"/>
          </a:p>
        </p:txBody>
      </p:sp>
    </p:spTree>
    <p:extLst>
      <p:ext uri="{BB962C8B-B14F-4D97-AF65-F5344CB8AC3E}">
        <p14:creationId xmlns:p14="http://schemas.microsoft.com/office/powerpoint/2010/main" val="1337828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Some Terminologies:</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55000" lnSpcReduction="20000"/>
          </a:bodyPr>
          <a:lstStyle/>
          <a:p>
            <a:r>
              <a:rPr lang="en-US" sz="3200" b="1" dirty="0">
                <a:latin typeface="Times New Roman" panose="02020603050405020304" pitchFamily="18" charset="0"/>
                <a:cs typeface="Times New Roman" panose="02020603050405020304" pitchFamily="18" charset="0"/>
              </a:rPr>
              <a:t>Model</a:t>
            </a:r>
            <a:r>
              <a:rPr lang="en-US" sz="3200" dirty="0">
                <a:latin typeface="Times New Roman" panose="02020603050405020304" pitchFamily="18" charset="0"/>
                <a:cs typeface="Times New Roman" panose="02020603050405020304" pitchFamily="18" charset="0"/>
              </a:rPr>
              <a:t>: Also known as “hypothesis”, a machine learning model is the mathematical representation of a real-world process. A machine learning algorithm along with the training data builds a machine learning model.</a:t>
            </a:r>
          </a:p>
          <a:p>
            <a:r>
              <a:rPr lang="en-US" sz="3200" b="1" dirty="0">
                <a:latin typeface="Times New Roman" panose="02020603050405020304" pitchFamily="18" charset="0"/>
                <a:cs typeface="Times New Roman" panose="02020603050405020304" pitchFamily="18" charset="0"/>
              </a:rPr>
              <a:t>Feature</a:t>
            </a:r>
            <a:r>
              <a:rPr lang="en-US" sz="3200" dirty="0">
                <a:latin typeface="Times New Roman" panose="02020603050405020304" pitchFamily="18" charset="0"/>
                <a:cs typeface="Times New Roman" panose="02020603050405020304" pitchFamily="18" charset="0"/>
              </a:rPr>
              <a:t>: A feature is a measurable property or parameter of the data-set.</a:t>
            </a:r>
          </a:p>
          <a:p>
            <a:r>
              <a:rPr lang="en-US" sz="3200" b="1" dirty="0">
                <a:latin typeface="Times New Roman" panose="02020603050405020304" pitchFamily="18" charset="0"/>
                <a:cs typeface="Times New Roman" panose="02020603050405020304" pitchFamily="18" charset="0"/>
              </a:rPr>
              <a:t>Feature Vector</a:t>
            </a:r>
            <a:r>
              <a:rPr lang="en-US" sz="3200" dirty="0">
                <a:latin typeface="Times New Roman" panose="02020603050405020304" pitchFamily="18" charset="0"/>
                <a:cs typeface="Times New Roman" panose="02020603050405020304" pitchFamily="18" charset="0"/>
              </a:rPr>
              <a:t>: It is a set of multiple numeric features. We use it as an input to the machine learning model for training and prediction purposes.</a:t>
            </a:r>
          </a:p>
          <a:p>
            <a:r>
              <a:rPr lang="en-US" sz="3200" b="1" dirty="0">
                <a:latin typeface="Times New Roman" panose="02020603050405020304" pitchFamily="18" charset="0"/>
                <a:cs typeface="Times New Roman" panose="02020603050405020304" pitchFamily="18" charset="0"/>
              </a:rPr>
              <a:t>Training</a:t>
            </a:r>
            <a:r>
              <a:rPr lang="en-US" sz="3200" dirty="0">
                <a:latin typeface="Times New Roman" panose="02020603050405020304" pitchFamily="18" charset="0"/>
                <a:cs typeface="Times New Roman" panose="02020603050405020304" pitchFamily="18" charset="0"/>
              </a:rPr>
              <a:t>: An algorithm takes a set of data known as “training data” as input. The learning algorithm finds patterns in the input data and trains the model for expected results (target). The output of the training process is the machine learning model.</a:t>
            </a:r>
          </a:p>
          <a:p>
            <a:r>
              <a:rPr lang="en-US" sz="3200" b="1" dirty="0">
                <a:latin typeface="Times New Roman" panose="02020603050405020304" pitchFamily="18" charset="0"/>
                <a:cs typeface="Times New Roman" panose="02020603050405020304" pitchFamily="18" charset="0"/>
              </a:rPr>
              <a:t>Prediction</a:t>
            </a:r>
            <a:r>
              <a:rPr lang="en-US" sz="3200" dirty="0">
                <a:latin typeface="Times New Roman" panose="02020603050405020304" pitchFamily="18" charset="0"/>
                <a:cs typeface="Times New Roman" panose="02020603050405020304" pitchFamily="18" charset="0"/>
              </a:rPr>
              <a:t>: Once the machine learning model is ready, it can be fed with input data to provide a predicted output.</a:t>
            </a:r>
          </a:p>
          <a:p>
            <a:r>
              <a:rPr lang="en-US" sz="3200" b="1" dirty="0">
                <a:latin typeface="Times New Roman" panose="02020603050405020304" pitchFamily="18" charset="0"/>
                <a:cs typeface="Times New Roman" panose="02020603050405020304" pitchFamily="18" charset="0"/>
              </a:rPr>
              <a:t>Target (Label)</a:t>
            </a:r>
            <a:r>
              <a:rPr lang="en-US" sz="3200" dirty="0">
                <a:latin typeface="Times New Roman" panose="02020603050405020304" pitchFamily="18" charset="0"/>
                <a:cs typeface="Times New Roman" panose="02020603050405020304" pitchFamily="18" charset="0"/>
              </a:rPr>
              <a:t>: The value that the machine learning model has to predict is called the target or label.</a:t>
            </a:r>
          </a:p>
          <a:p>
            <a:r>
              <a:rPr lang="en-US" sz="3200" b="1" dirty="0">
                <a:latin typeface="Times New Roman" panose="02020603050405020304" pitchFamily="18" charset="0"/>
                <a:cs typeface="Times New Roman" panose="02020603050405020304" pitchFamily="18" charset="0"/>
              </a:rPr>
              <a:t>Overfitting</a:t>
            </a:r>
            <a:r>
              <a:rPr lang="en-US" sz="3200" dirty="0">
                <a:latin typeface="Times New Roman" panose="02020603050405020304" pitchFamily="18" charset="0"/>
                <a:cs typeface="Times New Roman" panose="02020603050405020304" pitchFamily="18" charset="0"/>
              </a:rPr>
              <a:t>: When a massive amount of data trains a machine learning model, it tends to learn from the noise and inaccurate data entries. Here the model fails to </a:t>
            </a:r>
            <a:r>
              <a:rPr lang="en-US" sz="3200" dirty="0" smtClean="0">
                <a:latin typeface="Times New Roman" panose="02020603050405020304" pitchFamily="18" charset="0"/>
                <a:cs typeface="Times New Roman" panose="02020603050405020304" pitchFamily="18" charset="0"/>
              </a:rPr>
              <a:t>characterize </a:t>
            </a:r>
            <a:r>
              <a:rPr lang="en-US" sz="3200" dirty="0">
                <a:latin typeface="Times New Roman" panose="02020603050405020304" pitchFamily="18" charset="0"/>
                <a:cs typeface="Times New Roman" panose="02020603050405020304" pitchFamily="18" charset="0"/>
              </a:rPr>
              <a:t>the data correctly.</a:t>
            </a:r>
          </a:p>
          <a:p>
            <a:r>
              <a:rPr lang="en-US" sz="3200" b="1" dirty="0" err="1">
                <a:latin typeface="Times New Roman" panose="02020603050405020304" pitchFamily="18" charset="0"/>
                <a:cs typeface="Times New Roman" panose="02020603050405020304" pitchFamily="18" charset="0"/>
              </a:rPr>
              <a:t>Underfitting</a:t>
            </a:r>
            <a:r>
              <a:rPr lang="en-US" sz="3200" dirty="0">
                <a:latin typeface="Times New Roman" panose="02020603050405020304" pitchFamily="18" charset="0"/>
                <a:cs typeface="Times New Roman" panose="02020603050405020304" pitchFamily="18" charset="0"/>
              </a:rPr>
              <a:t>: It is the scenario when the model fails to decipher the underlying trend in the input data. It destroys the accuracy of the machine learning model. In simple terms, the model or the algorithm does not fit the data well enough.</a:t>
            </a:r>
          </a:p>
          <a:p>
            <a:endParaRPr lang="en-US" dirty="0"/>
          </a:p>
        </p:txBody>
      </p:sp>
    </p:spTree>
    <p:extLst>
      <p:ext uri="{BB962C8B-B14F-4D97-AF65-F5344CB8AC3E}">
        <p14:creationId xmlns:p14="http://schemas.microsoft.com/office/powerpoint/2010/main" val="2129483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3200" dirty="0" smtClean="0">
                <a:latin typeface="Times New Roman" panose="02020603050405020304" pitchFamily="18" charset="0"/>
                <a:cs typeface="Times New Roman" panose="02020603050405020304" pitchFamily="18" charset="0"/>
              </a:rPr>
              <a:t>How is Reinforcement Learning different from traditional machine learning algorithms?</a:t>
            </a: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lgn="just"/>
            <a:r>
              <a:rPr lang="en-US" sz="2000" dirty="0" smtClean="0">
                <a:latin typeface="Times New Roman" panose="02020603050405020304" pitchFamily="18" charset="0"/>
                <a:cs typeface="Times New Roman" panose="02020603050405020304" pitchFamily="18" charset="0"/>
              </a:rPr>
              <a:t>Unsupervised </a:t>
            </a:r>
            <a:r>
              <a:rPr lang="en-US" sz="2000" dirty="0">
                <a:latin typeface="Times New Roman" panose="02020603050405020304" pitchFamily="18" charset="0"/>
                <a:cs typeface="Times New Roman" panose="02020603050405020304" pitchFamily="18" charset="0"/>
              </a:rPr>
              <a:t>learning </a:t>
            </a:r>
            <a:r>
              <a:rPr lang="en-US" sz="2000" dirty="0" smtClean="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a geometric problem. Meaning, it tries to understand the structure of the problem in order to discover how to partition the data meaningfully.</a:t>
            </a:r>
          </a:p>
          <a:p>
            <a:pPr algn="just"/>
            <a:r>
              <a:rPr lang="en-US" sz="2000" dirty="0">
                <a:latin typeface="Times New Roman" panose="02020603050405020304" pitchFamily="18" charset="0"/>
                <a:cs typeface="Times New Roman" panose="02020603050405020304" pitchFamily="18" charset="0"/>
              </a:rPr>
              <a:t>Supervised learning </a:t>
            </a:r>
            <a:r>
              <a:rPr lang="en-US" sz="2000" dirty="0" smtClean="0">
                <a:latin typeface="Times New Roman" panose="02020603050405020304" pitchFamily="18" charset="0"/>
                <a:cs typeface="Times New Roman" panose="02020603050405020304" pitchFamily="18" charset="0"/>
              </a:rPr>
              <a:t>is </a:t>
            </a:r>
            <a:r>
              <a:rPr lang="en-US" sz="2000" dirty="0">
                <a:latin typeface="Times New Roman" panose="02020603050405020304" pitchFamily="18" charset="0"/>
                <a:cs typeface="Times New Roman" panose="02020603050405020304" pitchFamily="18" charset="0"/>
              </a:rPr>
              <a:t>all about how to partition the data based on labels. In a sense, the structure is much less important, and the labels are the critical hints of how we should partition the data.</a:t>
            </a:r>
          </a:p>
          <a:p>
            <a:pPr algn="just"/>
            <a:r>
              <a:rPr lang="en-US" sz="2000" dirty="0" smtClean="0">
                <a:latin typeface="Times New Roman" panose="02020603050405020304" pitchFamily="18" charset="0"/>
                <a:cs typeface="Times New Roman" panose="02020603050405020304" pitchFamily="18" charset="0"/>
              </a:rPr>
              <a:t>Reinforcement </a:t>
            </a:r>
            <a:r>
              <a:rPr lang="en-US" sz="2000" dirty="0">
                <a:latin typeface="Times New Roman" panose="02020603050405020304" pitchFamily="18" charset="0"/>
                <a:cs typeface="Times New Roman" panose="02020603050405020304" pitchFamily="18" charset="0"/>
              </a:rPr>
              <a:t>learning (RL) is something different. It involves feedback from the environment, depend on the previous states. It doesn’t necessarily involves labels, and you may get the reward well after the actions were taken</a:t>
            </a:r>
            <a:r>
              <a:rPr lang="en-US" sz="2000" dirty="0" smtClean="0">
                <a:latin typeface="Times New Roman" panose="02020603050405020304" pitchFamily="18" charset="0"/>
                <a:cs typeface="Times New Roman" panose="02020603050405020304" pitchFamily="18" charset="0"/>
              </a:rPr>
              <a:t>.</a:t>
            </a:r>
          </a:p>
          <a:p>
            <a:pPr algn="just"/>
            <a:r>
              <a:rPr lang="en-US" sz="2000" dirty="0" smtClean="0">
                <a:latin typeface="Times New Roman" panose="02020603050405020304" pitchFamily="18" charset="0"/>
                <a:cs typeface="Times New Roman" panose="02020603050405020304" pitchFamily="18" charset="0"/>
              </a:rPr>
              <a:t>These points differentiate reinforcement learning totally from run of the mill supervised and unsupervised learning:</a:t>
            </a:r>
          </a:p>
          <a:p>
            <a:pPr lvl="2" algn="just"/>
            <a:r>
              <a:rPr lang="en-US" dirty="0" smtClean="0">
                <a:latin typeface="Times New Roman" panose="02020603050405020304" pitchFamily="18" charset="0"/>
                <a:cs typeface="Times New Roman" panose="02020603050405020304" pitchFamily="18" charset="0"/>
              </a:rPr>
              <a:t>It works on interacting with the environment, no predefined data, Exploration V/s Exploitation, no supervision, with the aim of learning a series of action.</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27392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4119</TotalTime>
  <Words>5386</Words>
  <Application>Microsoft Office PowerPoint</Application>
  <PresentationFormat>Widescreen</PresentationFormat>
  <Paragraphs>433</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Tahoma</vt:lpstr>
      <vt:lpstr>Times New Roman</vt:lpstr>
      <vt:lpstr>Office Theme</vt:lpstr>
      <vt:lpstr>End-Semester Dissertation Evaluation 2021-22</vt:lpstr>
      <vt:lpstr>  Dissertation Topic :Bounding Box Refinement Agent for Overlapping Objects</vt:lpstr>
      <vt:lpstr>What is Machine Learning?</vt:lpstr>
      <vt:lpstr>Types of Machine Learning</vt:lpstr>
      <vt:lpstr>Supervised Machine Learning</vt:lpstr>
      <vt:lpstr>Unsupervised Machine Learning</vt:lpstr>
      <vt:lpstr>Reinforcement Learning</vt:lpstr>
      <vt:lpstr>Some Terminologies:</vt:lpstr>
      <vt:lpstr>How is Reinforcement Learning different from traditional machine learning algorithms?</vt:lpstr>
      <vt:lpstr>Reinforcement Learning in Depth:</vt:lpstr>
      <vt:lpstr>PowerPoint Presentation</vt:lpstr>
      <vt:lpstr>Markov Decision Process</vt:lpstr>
      <vt:lpstr>PowerPoint Presentation</vt:lpstr>
      <vt:lpstr>PowerPoint Presentation</vt:lpstr>
      <vt:lpstr>Value and Q- functions</vt:lpstr>
      <vt:lpstr>PowerPoint Presentation</vt:lpstr>
      <vt:lpstr>Category</vt:lpstr>
      <vt:lpstr>PowerPoint Presentation</vt:lpstr>
      <vt:lpstr>Deep Reinforcement Learning (DRL)</vt:lpstr>
      <vt:lpstr>Q Learning</vt:lpstr>
      <vt:lpstr>Deep Q Network</vt:lpstr>
      <vt:lpstr>Biggest Challenge in Deep Reinforcement Learning</vt:lpstr>
      <vt:lpstr>YOLO: “You Only Look Once”</vt:lpstr>
      <vt:lpstr>PowerPoint Presentation</vt:lpstr>
      <vt:lpstr>PowerPoint Presentation</vt:lpstr>
      <vt:lpstr>PowerPoint Presentation</vt:lpstr>
      <vt:lpstr>ResNet-50</vt:lpstr>
      <vt:lpstr>Residual Connections</vt:lpstr>
      <vt:lpstr>PowerPoint Presentation</vt:lpstr>
      <vt:lpstr>Problem Statement</vt:lpstr>
      <vt:lpstr>PowerPoint Presentation</vt:lpstr>
      <vt:lpstr>PowerPoint Presentation</vt:lpstr>
      <vt:lpstr>Methodology</vt:lpstr>
      <vt:lpstr>PowerPoint Presentation</vt:lpstr>
      <vt:lpstr>Experiment 1: 25 Training Image 175 Testing Images</vt:lpstr>
      <vt:lpstr>PowerPoint Presentation</vt:lpstr>
      <vt:lpstr>Experiment 2: 50 Training Images 150 Testing Images</vt:lpstr>
      <vt:lpstr>PowerPoint Presentation</vt:lpstr>
      <vt:lpstr>Experiment 3: 175 Training Images 25 Testing Images</vt:lpstr>
      <vt:lpstr>PowerPoint Presentation</vt:lpstr>
      <vt:lpstr>PowerPoint Presentation</vt:lpstr>
      <vt:lpstr>PowerPoint Presentation</vt:lpstr>
      <vt:lpstr>Future Work</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Continuous Translation Actions for </dc:title>
  <dc:creator>Anindya Ghosal</dc:creator>
  <cp:lastModifiedBy>Anindya Ghosal</cp:lastModifiedBy>
  <cp:revision>107</cp:revision>
  <dcterms:created xsi:type="dcterms:W3CDTF">2021-11-05T10:22:42Z</dcterms:created>
  <dcterms:modified xsi:type="dcterms:W3CDTF">2022-01-07T11:20:52Z</dcterms:modified>
</cp:coreProperties>
</file>